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3" r:id="rId4"/>
    <p:sldMasterId id="2147483684" r:id="rId5"/>
    <p:sldMasterId id="2147483685"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Lst>
  <p:sldSz cy="5143500" cx="9144000"/>
  <p:notesSz cx="6858000" cy="9144000"/>
  <p:embeddedFontLst>
    <p:embeddedFont>
      <p:font typeface="Garamond"/>
      <p:regular r:id="rId60"/>
      <p:bold r:id="rId61"/>
      <p:italic r:id="rId62"/>
      <p:boldItalic r:id="rId63"/>
    </p:embeddedFont>
    <p:embeddedFont>
      <p:font typeface="EB Garamond"/>
      <p:regular r:id="rId64"/>
      <p:bold r:id="rId65"/>
      <p:italic r:id="rId66"/>
      <p:boldItalic r:id="rId67"/>
    </p:embeddedFont>
    <p:embeddedFont>
      <p:font typeface="Helvetica Neue"/>
      <p:regular r:id="rId68"/>
      <p:bold r:id="rId69"/>
      <p:italic r:id="rId70"/>
      <p:boldItalic r:id="rId71"/>
    </p:embeddedFont>
    <p:embeddedFont>
      <p:font typeface="Questrial"/>
      <p:regular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60C3FF6-D955-4ABD-87ED-038D861E991C}">
  <a:tblStyle styleId="{C60C3FF6-D955-4ABD-87ED-038D861E991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2" Type="http://schemas.openxmlformats.org/officeDocument/2006/relationships/font" Target="fonts/Questrial-regular.fntdata"/><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HelveticaNeue-boldItalic.fntdata"/><Relationship Id="rId70" Type="http://schemas.openxmlformats.org/officeDocument/2006/relationships/font" Target="fonts/HelveticaNeue-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Garamond-italic.fntdata"/><Relationship Id="rId61" Type="http://schemas.openxmlformats.org/officeDocument/2006/relationships/font" Target="fonts/Garamond-bold.fntdata"/><Relationship Id="rId20" Type="http://schemas.openxmlformats.org/officeDocument/2006/relationships/slide" Target="slides/slide13.xml"/><Relationship Id="rId64" Type="http://schemas.openxmlformats.org/officeDocument/2006/relationships/font" Target="fonts/EBGaramond-regular.fntdata"/><Relationship Id="rId63" Type="http://schemas.openxmlformats.org/officeDocument/2006/relationships/font" Target="fonts/Garamond-boldItalic.fntdata"/><Relationship Id="rId22" Type="http://schemas.openxmlformats.org/officeDocument/2006/relationships/slide" Target="slides/slide15.xml"/><Relationship Id="rId66" Type="http://schemas.openxmlformats.org/officeDocument/2006/relationships/font" Target="fonts/EBGaramond-italic.fntdata"/><Relationship Id="rId21" Type="http://schemas.openxmlformats.org/officeDocument/2006/relationships/slide" Target="slides/slide14.xml"/><Relationship Id="rId65" Type="http://schemas.openxmlformats.org/officeDocument/2006/relationships/font" Target="fonts/EBGaramond-bold.fntdata"/><Relationship Id="rId24" Type="http://schemas.openxmlformats.org/officeDocument/2006/relationships/slide" Target="slides/slide17.xml"/><Relationship Id="rId68" Type="http://schemas.openxmlformats.org/officeDocument/2006/relationships/font" Target="fonts/HelveticaNeue-regular.fntdata"/><Relationship Id="rId23" Type="http://schemas.openxmlformats.org/officeDocument/2006/relationships/slide" Target="slides/slide16.xml"/><Relationship Id="rId67" Type="http://schemas.openxmlformats.org/officeDocument/2006/relationships/font" Target="fonts/EBGaramond-boldItalic.fntdata"/><Relationship Id="rId60" Type="http://schemas.openxmlformats.org/officeDocument/2006/relationships/font" Target="fonts/Garamond-regular.fntdata"/><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HelveticaNeue-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ps.texas.gov/administration/crime_records/pages/crimestatistics.htm" TargetMode="External"/><Relationship Id="rId3" Type="http://schemas.openxmlformats.org/officeDocument/2006/relationships/hyperlink" Target="https://www.texastribune.org/2018/06/27/marijuana-democrats-young-adults-texas-poll/" TargetMode="External"/><Relationship Id="rId4" Type="http://schemas.openxmlformats.org/officeDocument/2006/relationships/hyperlink" Target="https://www.vera.org/publications/price-of-prisons-2015-state-spending-trends/price-of-prisons-2015-state-spending-trends/price-of-prisons-2015-state-spending-trends-prison-spending" TargetMode="Externa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jamanetwork.com/journals/jamainternalmedicine/fullarticle/1898878" TargetMode="External"/><Relationship Id="rId3" Type="http://schemas.openxmlformats.org/officeDocument/2006/relationships/hyperlink" Target="https://www.vox.com/science-and-health/2018/8/16/17698204/opioid-epidemic-overdose-deaths-2017" TargetMode="External"/><Relationship Id="rId4" Type="http://schemas.openxmlformats.org/officeDocument/2006/relationships/hyperlink" Target="https://www.forbes.com/sites/tomangell/2018/04/02/legal-marijuana-states-have-lower-opioid-use-new-studies-show/#2ea2f2435696" TargetMode="Externa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arijuanamoment.net/teen-marijuana-use-actually-declined-in-washington-state-after-legalization-study-finds/" TargetMode="External"/><Relationship Id="rId3" Type="http://schemas.openxmlformats.org/officeDocument/2006/relationships/hyperlink" Target="https://www.marijuanamoment.net/colorado-legalization-didnt-increase-teen-marijuana-use-another-study-finds/" TargetMode="External"/><Relationship Id="rId4" Type="http://schemas.openxmlformats.org/officeDocument/2006/relationships/hyperlink" Target="https://www.marijuanamoment.net/teen-marijuana-use-is-down-in-california-following-legalization-state-funded-study-shows/" TargetMode="External"/><Relationship Id="rId5" Type="http://schemas.openxmlformats.org/officeDocument/2006/relationships/hyperlink" Target="https://www.marijuanamoment.net/youth-marijuana-use-isnt-increasing-after-states-legalize-meta-analysis-of-55-studies-conclud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esearchgate.net/publication/16214483_The_stepping-stone_hypothesis_-_Marijuana_heroin_and_causality" TargetMode="External"/><Relationship Id="rId3" Type="http://schemas.openxmlformats.org/officeDocument/2006/relationships/hyperlink" Target="https://www.newpaltz.edu/media/the-benjamin-center/db_18_the_marijuana_gateway_fallacy.pdf"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16ae08ea97_2_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16ae08ea97_2_7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4d5d6f944d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4d5d6f944d_0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g4d5d6f944d_0_26: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4d5d6f944d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4d5d6f944d_0_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43 enrolled physicians </a:t>
            </a:r>
            <a:endParaRPr/>
          </a:p>
        </p:txBody>
      </p:sp>
      <p:sp>
        <p:nvSpPr>
          <p:cNvPr id="296" name="Google Shape;296;g4d5d6f944d_0_3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4d5d6f944d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4d5d6f944d_0_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g4d5d6f944d_0_4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4d5d6f944d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d5d6f944d_0_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g4d5d6f944d_0_5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16ae08ea97_2_1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16ae08ea97_2_12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16ae08ea97_2_1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g16ae08ea97_2_13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0" name="Shape 340"/>
        <p:cNvGrpSpPr/>
        <p:nvPr/>
      </p:nvGrpSpPr>
      <p:grpSpPr>
        <a:xfrm>
          <a:off x="0" y="0"/>
          <a:ext cx="0" cy="0"/>
          <a:chOff x="0" y="0"/>
          <a:chExt cx="0" cy="0"/>
        </a:xfrm>
      </p:grpSpPr>
      <p:sp>
        <p:nvSpPr>
          <p:cNvPr id="341" name="Google Shape;341;g16ae08ea97_2_1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6ae08ea97_2_139: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16ae08ea97_2_1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g16ae08ea97_2_14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16b61f7e3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16b61f7e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4be72d1bc7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4be72d1bc7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16ae08ea97_2_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16ae08ea97_2_8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16ae08ea97_2_163: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375" name="Google Shape;375;g16ae08ea97_2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16ae08ea97_2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g16ae08ea97_2_16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16ae08ea97_2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9" name="Google Shape;389;g16ae08ea97_2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4" name="Shape 394"/>
        <p:cNvGrpSpPr/>
        <p:nvPr/>
      </p:nvGrpSpPr>
      <p:grpSpPr>
        <a:xfrm>
          <a:off x="0" y="0"/>
          <a:ext cx="0" cy="0"/>
          <a:chOff x="0" y="0"/>
          <a:chExt cx="0" cy="0"/>
        </a:xfrm>
      </p:grpSpPr>
      <p:sp>
        <p:nvSpPr>
          <p:cNvPr id="395" name="Google Shape;395;g4be72d1bc7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4be72d1bc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g4c1201c69a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4c1201c69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4c1201c69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4c1201c69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5" name="Shape 415"/>
        <p:cNvGrpSpPr/>
        <p:nvPr/>
      </p:nvGrpSpPr>
      <p:grpSpPr>
        <a:xfrm>
          <a:off x="0" y="0"/>
          <a:ext cx="0" cy="0"/>
          <a:chOff x="0" y="0"/>
          <a:chExt cx="0" cy="0"/>
        </a:xfrm>
      </p:grpSpPr>
      <p:sp>
        <p:nvSpPr>
          <p:cNvPr id="416" name="Google Shape;416;g4c1201c69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4c1201c69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2" name="Shape 422"/>
        <p:cNvGrpSpPr/>
        <p:nvPr/>
      </p:nvGrpSpPr>
      <p:grpSpPr>
        <a:xfrm>
          <a:off x="0" y="0"/>
          <a:ext cx="0" cy="0"/>
          <a:chOff x="0" y="0"/>
          <a:chExt cx="0" cy="0"/>
        </a:xfrm>
      </p:grpSpPr>
      <p:sp>
        <p:nvSpPr>
          <p:cNvPr id="423" name="Google Shape;423;g4c1201c69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4c1201c69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16b61f7e3e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16b61f7e3e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4d34bd9cf2_2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g4d34bd9cf2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16ae08ea97_2_9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28" name="Google Shape;228;g16ae08ea97_2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1" name="Shape 441"/>
        <p:cNvGrpSpPr/>
        <p:nvPr/>
      </p:nvGrpSpPr>
      <p:grpSpPr>
        <a:xfrm>
          <a:off x="0" y="0"/>
          <a:ext cx="0" cy="0"/>
          <a:chOff x="0" y="0"/>
          <a:chExt cx="0" cy="0"/>
        </a:xfrm>
      </p:grpSpPr>
      <p:sp>
        <p:nvSpPr>
          <p:cNvPr id="442" name="Google Shape;442;g4d34bd9cf2_2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3" name="Google Shape;443;g4d34bd9cf2_2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b="0" i="0" lang="en" sz="1100" u="none" cap="none" strike="noStrike">
                <a:solidFill>
                  <a:schemeClr val="dk1"/>
                </a:solidFill>
                <a:latin typeface="Arial"/>
                <a:ea typeface="Arial"/>
                <a:cs typeface="Arial"/>
                <a:sym typeface="Arial"/>
              </a:rPr>
              <a:t>Be sure that you have done your research and understand the information you will be presenting in your meeting. It is very important that the information you share is accurate and from a trustworthy source. Understand who you are speaking to and what motivates them. Try to find some common ground and relate it to your issue.  Don’t get distracted by spending too much time discussing things not critical to your objective, or rambling on and on when you’ve already made your point. Be clear and concise with your delivery and make sure that you “ask” is understood before you leave the meeting. Always be courteous and professional. Personal respect for each other will help as you work to develop a relationship as a trusted advisor. It’s important to remember that not everyone has studied this issue as well as you and there might be confusion, misunderstanding, etc. You mush be patient and calmly answer their questions, explaing the nuances of the issue and understanding that they are not likely to become an expert on the policy in one meeting. My personal opinion is that when speaking to the media you should not talk too much. You don’t want to give the editor of the program the ability to craft you message. Instead, it is important to again be clear and concise with your answers so that you are in control of the sound bites that make it on the program. If the program is opposed to your viewpoint, then they will certainly air the dumbest thing you say. Haha.</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8" name="Shape 448"/>
        <p:cNvGrpSpPr/>
        <p:nvPr/>
      </p:nvGrpSpPr>
      <p:grpSpPr>
        <a:xfrm>
          <a:off x="0" y="0"/>
          <a:ext cx="0" cy="0"/>
          <a:chOff x="0" y="0"/>
          <a:chExt cx="0" cy="0"/>
        </a:xfrm>
      </p:grpSpPr>
      <p:sp>
        <p:nvSpPr>
          <p:cNvPr id="449" name="Google Shape;449;g4d34bd9cf2_2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0" name="Google Shape;450;g4d34bd9cf2_2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4d34bd9cf2_2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7" name="Google Shape;457;g4d34bd9cf2_2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Google Shape;463;g4d34bd9cf2_2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4d34bd9cf2_2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4d34bd9cf2_2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g4d34bd9cf2_2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g4d34bd9cf2_2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8" name="Google Shape;478;g4d34bd9cf2_2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g4d34bd9cf2_2_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5" name="Google Shape;485;g4d34bd9cf2_2_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g4d34bd9cf2_2_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4d34bd9cf2_2_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d34bd9cf2_2_4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499" name="Google Shape;499;g4d34bd9cf2_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4d34bd9cf2_2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4d34bd9cf2_2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16ae08ea97_2_96: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
        <p:nvSpPr>
          <p:cNvPr id="235" name="Google Shape;235;g16ae08ea97_2_9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4d34bd9cf2_2_5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14" name="Google Shape;514;g4d34bd9cf2_2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3" name="Shape 533"/>
        <p:cNvGrpSpPr/>
        <p:nvPr/>
      </p:nvGrpSpPr>
      <p:grpSpPr>
        <a:xfrm>
          <a:off x="0" y="0"/>
          <a:ext cx="0" cy="0"/>
          <a:chOff x="0" y="0"/>
          <a:chExt cx="0" cy="0"/>
        </a:xfrm>
      </p:grpSpPr>
      <p:sp>
        <p:nvSpPr>
          <p:cNvPr id="534" name="Google Shape;534;g4d34bd9cf2_2_7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35" name="Google Shape;535;g4d34bd9cf2_2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4d34bd9cf2_2_8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43" name="Google Shape;543;g4d34bd9cf2_2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g4d34bd9cf2_2_8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50" name="Google Shape;550;g4d34bd9cf2_2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5" name="Shape 555"/>
        <p:cNvGrpSpPr/>
        <p:nvPr/>
      </p:nvGrpSpPr>
      <p:grpSpPr>
        <a:xfrm>
          <a:off x="0" y="0"/>
          <a:ext cx="0" cy="0"/>
          <a:chOff x="0" y="0"/>
          <a:chExt cx="0" cy="0"/>
        </a:xfrm>
      </p:grpSpPr>
      <p:sp>
        <p:nvSpPr>
          <p:cNvPr id="556" name="Google Shape;556;g4d34bd9cf2_2_9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57" name="Google Shape;557;g4d34bd9cf2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4d34bd9cf2_2_9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564" name="Google Shape;564;g4d34bd9cf2_2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9" name="Shape 569"/>
        <p:cNvGrpSpPr/>
        <p:nvPr/>
      </p:nvGrpSpPr>
      <p:grpSpPr>
        <a:xfrm>
          <a:off x="0" y="0"/>
          <a:ext cx="0" cy="0"/>
          <a:chOff x="0" y="0"/>
          <a:chExt cx="0" cy="0"/>
        </a:xfrm>
      </p:grpSpPr>
      <p:sp>
        <p:nvSpPr>
          <p:cNvPr id="570" name="Google Shape;570;g4be72d1bc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4be72d1bc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7" name="Shape 577"/>
        <p:cNvGrpSpPr/>
        <p:nvPr/>
      </p:nvGrpSpPr>
      <p:grpSpPr>
        <a:xfrm>
          <a:off x="0" y="0"/>
          <a:ext cx="0" cy="0"/>
          <a:chOff x="0" y="0"/>
          <a:chExt cx="0" cy="0"/>
        </a:xfrm>
      </p:grpSpPr>
      <p:sp>
        <p:nvSpPr>
          <p:cNvPr id="578" name="Google Shape;578;g16ae08ea97_2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g16ae08ea97_2_213: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rPr lang="en" sz="1100">
                <a:solidFill>
                  <a:schemeClr val="dk1"/>
                </a:solidFill>
              </a:rPr>
              <a:t>Stats from DPS Annual Crime Report 2017 </a:t>
            </a:r>
            <a:r>
              <a:rPr lang="en" sz="1100" u="sng">
                <a:solidFill>
                  <a:schemeClr val="hlink"/>
                </a:solidFill>
                <a:hlinkClick r:id="rId2"/>
              </a:rPr>
              <a:t>http://www.dps.texas.gov/administration/crime_records/pages/crimestatistics.htm</a:t>
            </a:r>
            <a:r>
              <a:rPr lang="en" sz="1100">
                <a:solidFill>
                  <a:schemeClr val="dk1"/>
                </a:solidFill>
              </a:rPr>
              <a:t> , UT/Texas Tribune 2018 Poll </a:t>
            </a:r>
            <a:r>
              <a:rPr lang="en" sz="1100" u="sng">
                <a:solidFill>
                  <a:schemeClr val="hlink"/>
                </a:solidFill>
                <a:hlinkClick r:id="rId3"/>
              </a:rPr>
              <a:t>https://www.texastribune.org/2018/06/27/marijuana-democrats-young-adults-texas-poll/</a:t>
            </a:r>
            <a:r>
              <a:rPr lang="en" sz="1100">
                <a:solidFill>
                  <a:schemeClr val="dk1"/>
                </a:solidFill>
              </a:rPr>
              <a:t> and from </a:t>
            </a:r>
            <a:r>
              <a:rPr lang="en" sz="1100" u="sng">
                <a:solidFill>
                  <a:schemeClr val="hlink"/>
                </a:solidFill>
                <a:hlinkClick r:id="rId4"/>
              </a:rPr>
              <a:t>https://www.vera.org/publications/price-of-prisons-2015-state-spending-trends/price-of-prisons-2015-state-spending-trends/price-of-prisons-2015-state-spending-trends-prison-spending</a:t>
            </a:r>
            <a:r>
              <a:rPr lang="en" sz="1100">
                <a:solidFill>
                  <a:schemeClr val="dk1"/>
                </a:solidFill>
              </a:rPr>
              <a:t>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g4c0bad3f3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4c0bad3f3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Cannabis and Opioid Overdoses </a:t>
            </a:r>
            <a:r>
              <a:rPr lang="en" u="sng">
                <a:solidFill>
                  <a:schemeClr val="hlink"/>
                </a:solidFill>
                <a:hlinkClick r:id="rId2"/>
              </a:rPr>
              <a:t>https://jamanetwork.com/journals/jamainternalmedicine/fullarticle/1898878</a:t>
            </a:r>
            <a:r>
              <a:rPr lang="en"/>
              <a:t> </a:t>
            </a:r>
            <a:r>
              <a:rPr lang="en" u="sng">
                <a:solidFill>
                  <a:schemeClr val="hlink"/>
                </a:solidFill>
                <a:hlinkClick r:id="rId3"/>
              </a:rPr>
              <a:t>https://www.vox.com/science-and-health/2018/8/16/17698204/opioid-epidemic-overdose-deaths-2017</a:t>
            </a:r>
            <a:r>
              <a:rPr lang="en"/>
              <a:t>, </a:t>
            </a:r>
            <a:r>
              <a:rPr lang="en" u="sng">
                <a:solidFill>
                  <a:schemeClr val="hlink"/>
                </a:solidFill>
                <a:hlinkClick r:id="rId4"/>
              </a:rPr>
              <a:t>https://www.forbes.com/sites/tomangell/2018/04/02/legal-marijuana-states-have-lower-opioid-use-new-studies-show/#2ea2f2435696</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1" name="Shape 591"/>
        <p:cNvGrpSpPr/>
        <p:nvPr/>
      </p:nvGrpSpPr>
      <p:grpSpPr>
        <a:xfrm>
          <a:off x="0" y="0"/>
          <a:ext cx="0" cy="0"/>
          <a:chOff x="0" y="0"/>
          <a:chExt cx="0" cy="0"/>
        </a:xfrm>
      </p:grpSpPr>
      <p:sp>
        <p:nvSpPr>
          <p:cNvPr id="592" name="Google Shape;592;g4c2594b88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4c2594b88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https://www.marijuanamoment.net/teen-marijuana-use-actually-declined-in-washington-state-after-legalization-study-finds/</a:t>
            </a:r>
            <a:endParaRPr/>
          </a:p>
          <a:p>
            <a:pPr indent="0" lvl="0" marL="0" rtl="0" algn="l">
              <a:spcBef>
                <a:spcPts val="0"/>
              </a:spcBef>
              <a:spcAft>
                <a:spcPts val="0"/>
              </a:spcAft>
              <a:buNone/>
            </a:pPr>
            <a:r>
              <a:rPr lang="en" u="sng">
                <a:solidFill>
                  <a:schemeClr val="hlink"/>
                </a:solidFill>
                <a:hlinkClick r:id="rId3"/>
              </a:rPr>
              <a:t>https://www.marijuanamoment.net/colorado-legalization-didnt-increase-teen-marijuana-use-another-study-finds/</a:t>
            </a:r>
            <a:endParaRPr/>
          </a:p>
          <a:p>
            <a:pPr indent="0" lvl="0" marL="0" rtl="0" algn="l">
              <a:spcBef>
                <a:spcPts val="0"/>
              </a:spcBef>
              <a:spcAft>
                <a:spcPts val="0"/>
              </a:spcAft>
              <a:buNone/>
            </a:pPr>
            <a:r>
              <a:rPr lang="en" u="sng">
                <a:solidFill>
                  <a:schemeClr val="hlink"/>
                </a:solidFill>
                <a:hlinkClick r:id="rId4"/>
              </a:rPr>
              <a:t>https://www.marijuanamoment.net/teen-marijuana-use-is-down-in-california-following-legalization-state-funded-study-shows/</a:t>
            </a:r>
            <a:r>
              <a:rPr lang="en"/>
              <a:t> </a:t>
            </a:r>
            <a:endParaRPr/>
          </a:p>
          <a:p>
            <a:pPr indent="0" lvl="0" marL="0" rtl="0" algn="l">
              <a:spcBef>
                <a:spcPts val="0"/>
              </a:spcBef>
              <a:spcAft>
                <a:spcPts val="0"/>
              </a:spcAft>
              <a:buNone/>
            </a:pPr>
            <a:r>
              <a:rPr lang="en" u="sng">
                <a:solidFill>
                  <a:schemeClr val="hlink"/>
                </a:solidFill>
                <a:hlinkClick r:id="rId5"/>
              </a:rPr>
              <a:t>https://www.marijuanamoment.net/youth-marijuana-use-isnt-increasing-after-states-legalize-meta-analysis-of-55-studies-concludes/</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16ae08ea97_2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6ae08ea97_2_10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8" name="Shape 598"/>
        <p:cNvGrpSpPr/>
        <p:nvPr/>
      </p:nvGrpSpPr>
      <p:grpSpPr>
        <a:xfrm>
          <a:off x="0" y="0"/>
          <a:ext cx="0" cy="0"/>
          <a:chOff x="0" y="0"/>
          <a:chExt cx="0" cy="0"/>
        </a:xfrm>
      </p:grpSpPr>
      <p:sp>
        <p:nvSpPr>
          <p:cNvPr id="599" name="Google Shape;599;g4c2594b88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4c2594b88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https://www.researchgate.net/publication/16214483_The_stepping-stone_hypothesis_-_Marijuana_heroin_and_causality</a:t>
            </a:r>
            <a:r>
              <a:rPr lang="en"/>
              <a:t> </a:t>
            </a:r>
            <a:endParaRPr/>
          </a:p>
          <a:p>
            <a:pPr indent="0" lvl="0" marL="0" rtl="0" algn="l">
              <a:spcBef>
                <a:spcPts val="0"/>
              </a:spcBef>
              <a:spcAft>
                <a:spcPts val="0"/>
              </a:spcAft>
              <a:buNone/>
            </a:pPr>
            <a:r>
              <a:rPr lang="en" u="sng">
                <a:solidFill>
                  <a:schemeClr val="hlink"/>
                </a:solidFill>
                <a:hlinkClick r:id="rId3"/>
              </a:rPr>
              <a:t>https://www.newpaltz.edu/media/the-benjamin-center/db_18_the_marijuana_gateway_fallacy.pdf</a:t>
            </a:r>
            <a:r>
              <a:rPr lang="en"/>
              <a:t>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16ae08ea97_2_331:notes"/>
          <p:cNvSpPr txBox="1"/>
          <p:nvPr>
            <p:ph idx="1" type="body"/>
          </p:nvPr>
        </p:nvSpPr>
        <p:spPr>
          <a:xfrm>
            <a:off x="685800" y="4343400"/>
            <a:ext cx="5486399"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JAX</a:t>
            </a:r>
            <a:endParaRPr/>
          </a:p>
        </p:txBody>
      </p:sp>
      <p:sp>
        <p:nvSpPr>
          <p:cNvPr id="607" name="Google Shape;607;g16ae08ea97_2_3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4" name="Shape 614"/>
        <p:cNvGrpSpPr/>
        <p:nvPr/>
      </p:nvGrpSpPr>
      <p:grpSpPr>
        <a:xfrm>
          <a:off x="0" y="0"/>
          <a:ext cx="0" cy="0"/>
          <a:chOff x="0" y="0"/>
          <a:chExt cx="0" cy="0"/>
        </a:xfrm>
      </p:grpSpPr>
      <p:sp>
        <p:nvSpPr>
          <p:cNvPr id="615" name="Google Shape;615;g6faa5c487_2_4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g6faa5c487_2_44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0" name="Shape 250"/>
        <p:cNvGrpSpPr/>
        <p:nvPr/>
      </p:nvGrpSpPr>
      <p:grpSpPr>
        <a:xfrm>
          <a:off x="0" y="0"/>
          <a:ext cx="0" cy="0"/>
          <a:chOff x="0" y="0"/>
          <a:chExt cx="0" cy="0"/>
        </a:xfrm>
      </p:grpSpPr>
      <p:sp>
        <p:nvSpPr>
          <p:cNvPr id="251" name="Google Shape;251;g16ae08ea97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g16ae08ea97_2_12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g4d5d6f944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4d5d6f944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4d5d6f944d_0_0: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d5d6f944d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d5d6f944d_0_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4d5d6f944d_0_9: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4d5d6f944d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4d5d6f944d_0_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g4d5d6f944d_0_17: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0"/>
            <a:ext cx="8229600" cy="1200300"/>
          </a:xfrm>
          <a:prstGeom prst="rect">
            <a:avLst/>
          </a:prstGeom>
          <a:noFill/>
          <a:ln>
            <a:noFill/>
          </a:ln>
        </p:spPr>
        <p:txBody>
          <a:bodyPr anchorCtr="0" anchor="b" bIns="91425" lIns="91425" spcFirstLastPara="1" rIns="91425" wrap="square" tIns="91425"/>
          <a:lstStyle>
            <a:lvl1pPr indent="0" lvl="0" marL="0" marR="0" rtl="0" algn="ctr">
              <a:lnSpc>
                <a:spcPct val="107407"/>
              </a:lnSpc>
              <a:spcBef>
                <a:spcPts val="0"/>
              </a:spcBef>
              <a:spcAft>
                <a:spcPts val="0"/>
              </a:spcAft>
              <a:buClr>
                <a:schemeClr val="dk2"/>
              </a:buClr>
              <a:buSzPts val="2800"/>
              <a:buFont typeface="Times New Roman"/>
              <a:buNone/>
              <a:defRPr b="0" i="0" sz="5400" u="none" cap="none" strike="noStrike">
                <a:solidFill>
                  <a:schemeClr val="dk2"/>
                </a:solidFill>
                <a:latin typeface="Times New Roman"/>
                <a:ea typeface="Times New Roman"/>
                <a:cs typeface="Times New Roman"/>
                <a:sym typeface="Times New Roman"/>
              </a:defRPr>
            </a:lvl1pPr>
            <a:lvl2pPr indent="0" lvl="1" marL="0" marR="0" rtl="0" algn="l">
              <a:spcBef>
                <a:spcPts val="0"/>
              </a:spcBef>
              <a:spcAft>
                <a:spcPts val="0"/>
              </a:spcAft>
              <a:buSzPts val="2800"/>
              <a:buNone/>
              <a:defRPr b="0" i="0" sz="1800" u="none" cap="none" strike="noStrike"/>
            </a:lvl2pPr>
            <a:lvl3pPr indent="0" lvl="2" marL="0" marR="0" rtl="0" algn="l">
              <a:spcBef>
                <a:spcPts val="0"/>
              </a:spcBef>
              <a:spcAft>
                <a:spcPts val="0"/>
              </a:spcAft>
              <a:buSzPts val="2800"/>
              <a:buNone/>
              <a:defRPr b="0" i="0" sz="1800" u="none" cap="none" strike="noStrike"/>
            </a:lvl3pPr>
            <a:lvl4pPr indent="0" lvl="3" marL="0" marR="0" rtl="0" algn="l">
              <a:spcBef>
                <a:spcPts val="0"/>
              </a:spcBef>
              <a:spcAft>
                <a:spcPts val="0"/>
              </a:spcAft>
              <a:buSzPts val="2800"/>
              <a:buNone/>
              <a:defRPr b="0" i="0" sz="1800" u="none" cap="none" strike="noStrike"/>
            </a:lvl4pPr>
            <a:lvl5pPr indent="0" lvl="4" marL="0" marR="0" rtl="0" algn="l">
              <a:spcBef>
                <a:spcPts val="0"/>
              </a:spcBef>
              <a:spcAft>
                <a:spcPts val="0"/>
              </a:spcAft>
              <a:buSzPts val="2800"/>
              <a:buNone/>
              <a:defRPr b="0" i="0" sz="1800" u="none" cap="none" strike="noStrike"/>
            </a:lvl5pPr>
            <a:lvl6pPr indent="0" lvl="5" marL="0" marR="0" rtl="0" algn="l">
              <a:spcBef>
                <a:spcPts val="0"/>
              </a:spcBef>
              <a:spcAft>
                <a:spcPts val="0"/>
              </a:spcAft>
              <a:buSzPts val="2800"/>
              <a:buNone/>
              <a:defRPr b="0" i="0" sz="1800" u="none" cap="none" strike="noStrike"/>
            </a:lvl6pPr>
            <a:lvl7pPr indent="0" lvl="6" marL="0" marR="0" rtl="0" algn="l">
              <a:spcBef>
                <a:spcPts val="0"/>
              </a:spcBef>
              <a:spcAft>
                <a:spcPts val="0"/>
              </a:spcAft>
              <a:buSzPts val="2800"/>
              <a:buNone/>
              <a:defRPr b="0" i="0" sz="1800" u="none" cap="none" strike="noStrike"/>
            </a:lvl7pPr>
            <a:lvl8pPr indent="0" lvl="7" marL="0" marR="0" rtl="0" algn="l">
              <a:spcBef>
                <a:spcPts val="0"/>
              </a:spcBef>
              <a:spcAft>
                <a:spcPts val="0"/>
              </a:spcAft>
              <a:buSzPts val="2800"/>
              <a:buNone/>
              <a:defRPr b="0" i="0" sz="1800" u="none" cap="none" strike="noStrike"/>
            </a:lvl8pPr>
            <a:lvl9pPr indent="0" lvl="8" marL="0" marR="0" rtl="0" algn="l">
              <a:spcBef>
                <a:spcPts val="0"/>
              </a:spcBef>
              <a:spcAft>
                <a:spcPts val="0"/>
              </a:spcAft>
              <a:buSzPts val="2800"/>
              <a:buNone/>
              <a:defRPr b="0" i="0" sz="1800" u="none" cap="none" strike="noStrike"/>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381000" lvl="0" marL="457200" marR="0" rtl="0" algn="l">
              <a:lnSpc>
                <a:spcPct val="100000"/>
              </a:lnSpc>
              <a:spcBef>
                <a:spcPts val="0"/>
              </a:spcBef>
              <a:spcAft>
                <a:spcPts val="0"/>
              </a:spcAft>
              <a:buClr>
                <a:srgbClr val="595959"/>
              </a:buClr>
              <a:buSzPts val="2400"/>
              <a:buFont typeface="Arial"/>
              <a:buChar char="•"/>
              <a:defRPr b="0" i="0" sz="2400" u="none" cap="none" strike="noStrike">
                <a:solidFill>
                  <a:srgbClr val="595959"/>
                </a:solidFill>
                <a:latin typeface="Questrial"/>
                <a:ea typeface="Questrial"/>
                <a:cs typeface="Questrial"/>
                <a:sym typeface="Questrial"/>
              </a:defRPr>
            </a:lvl1pPr>
            <a:lvl2pPr indent="-330200" lvl="1" marL="914400" marR="0" rtl="0" algn="l">
              <a:lnSpc>
                <a:spcPct val="100000"/>
              </a:lnSpc>
              <a:spcBef>
                <a:spcPts val="0"/>
              </a:spcBef>
              <a:spcAft>
                <a:spcPts val="0"/>
              </a:spcAft>
              <a:buClr>
                <a:srgbClr val="595959"/>
              </a:buClr>
              <a:buSzPts val="1600"/>
              <a:buFont typeface="Courier New"/>
              <a:buChar char="o"/>
              <a:defRPr b="0" i="0" sz="1600" u="none" cap="none" strike="noStrike">
                <a:solidFill>
                  <a:srgbClr val="595959"/>
                </a:solidFill>
                <a:latin typeface="Questrial"/>
                <a:ea typeface="Questrial"/>
                <a:cs typeface="Questrial"/>
                <a:sym typeface="Questrial"/>
              </a:defRPr>
            </a:lvl2pPr>
            <a:lvl3pPr indent="-330200" lvl="2" marL="1371600" marR="0" rtl="0" algn="l">
              <a:lnSpc>
                <a:spcPct val="100000"/>
              </a:lnSpc>
              <a:spcBef>
                <a:spcPts val="0"/>
              </a:spcBef>
              <a:spcAft>
                <a:spcPts val="0"/>
              </a:spcAft>
              <a:buClr>
                <a:srgbClr val="595959"/>
              </a:buClr>
              <a:buSzPts val="1600"/>
              <a:buFont typeface="Arial"/>
              <a:buChar char="•"/>
              <a:defRPr b="0" i="0" sz="1600" u="none" cap="none" strike="noStrike">
                <a:solidFill>
                  <a:srgbClr val="595959"/>
                </a:solidFill>
                <a:latin typeface="Questrial"/>
                <a:ea typeface="Questrial"/>
                <a:cs typeface="Questrial"/>
                <a:sym typeface="Questrial"/>
              </a:defRPr>
            </a:lvl3pPr>
            <a:lvl4pPr indent="-330200" lvl="3" marL="1828800" marR="0" rtl="0" algn="l">
              <a:lnSpc>
                <a:spcPct val="100000"/>
              </a:lnSpc>
              <a:spcBef>
                <a:spcPts val="0"/>
              </a:spcBef>
              <a:spcAft>
                <a:spcPts val="0"/>
              </a:spcAft>
              <a:buClr>
                <a:srgbClr val="595959"/>
              </a:buClr>
              <a:buSzPts val="1600"/>
              <a:buFont typeface="Courier New"/>
              <a:buChar char="o"/>
              <a:defRPr b="0" i="0" sz="1600" u="none" cap="none" strike="noStrike">
                <a:solidFill>
                  <a:srgbClr val="595959"/>
                </a:solidFill>
                <a:latin typeface="Questrial"/>
                <a:ea typeface="Questrial"/>
                <a:cs typeface="Questrial"/>
                <a:sym typeface="Questrial"/>
              </a:defRPr>
            </a:lvl4pPr>
            <a:lvl5pPr indent="-330200" lvl="4" marL="2286000" marR="0" rtl="0" algn="l">
              <a:lnSpc>
                <a:spcPct val="100000"/>
              </a:lnSpc>
              <a:spcBef>
                <a:spcPts val="0"/>
              </a:spcBef>
              <a:spcAft>
                <a:spcPts val="0"/>
              </a:spcAft>
              <a:buClr>
                <a:srgbClr val="595959"/>
              </a:buClr>
              <a:buSzPts val="1600"/>
              <a:buFont typeface="Arial"/>
              <a:buChar char="•"/>
              <a:defRPr b="0" i="0" sz="1600" u="none" cap="none" strike="noStrike">
                <a:solidFill>
                  <a:srgbClr val="595959"/>
                </a:solidFill>
                <a:latin typeface="Questrial"/>
                <a:ea typeface="Questrial"/>
                <a:cs typeface="Questrial"/>
                <a:sym typeface="Questrial"/>
              </a:defRPr>
            </a:lvl5pPr>
            <a:lvl6pPr indent="-330200" lvl="5" marL="2743200" marR="0" rtl="0" algn="l">
              <a:lnSpc>
                <a:spcPct val="100000"/>
              </a:lnSpc>
              <a:spcBef>
                <a:spcPts val="0"/>
              </a:spcBef>
              <a:spcAft>
                <a:spcPts val="0"/>
              </a:spcAft>
              <a:buClr>
                <a:srgbClr val="7F7F7F"/>
              </a:buClr>
              <a:buSzPts val="1600"/>
              <a:buFont typeface="Courier New"/>
              <a:buChar char="o"/>
              <a:defRPr b="0" i="0" sz="1600" u="none" cap="none" strike="noStrike">
                <a:solidFill>
                  <a:srgbClr val="7F7F7F"/>
                </a:solidFill>
                <a:latin typeface="Questrial"/>
                <a:ea typeface="Questrial"/>
                <a:cs typeface="Questrial"/>
                <a:sym typeface="Questrial"/>
              </a:defRPr>
            </a:lvl6pPr>
            <a:lvl7pPr indent="-330200" lvl="6" marL="3200400" marR="0" rtl="0" algn="l">
              <a:lnSpc>
                <a:spcPct val="100000"/>
              </a:lnSpc>
              <a:spcBef>
                <a:spcPts val="0"/>
              </a:spcBef>
              <a:spcAft>
                <a:spcPts val="0"/>
              </a:spcAft>
              <a:buClr>
                <a:srgbClr val="7F7F7F"/>
              </a:buClr>
              <a:buSzPts val="1600"/>
              <a:buFont typeface="Arial"/>
              <a:buChar char="•"/>
              <a:defRPr b="0" i="0" sz="1600" u="none" cap="none" strike="noStrike">
                <a:solidFill>
                  <a:srgbClr val="7F7F7F"/>
                </a:solidFill>
                <a:latin typeface="Questrial"/>
                <a:ea typeface="Questrial"/>
                <a:cs typeface="Questrial"/>
                <a:sym typeface="Questrial"/>
              </a:defRPr>
            </a:lvl7pPr>
            <a:lvl8pPr indent="-330200" lvl="7" marL="3657600" marR="0" rtl="0" algn="l">
              <a:lnSpc>
                <a:spcPct val="100000"/>
              </a:lnSpc>
              <a:spcBef>
                <a:spcPts val="0"/>
              </a:spcBef>
              <a:spcAft>
                <a:spcPts val="0"/>
              </a:spcAft>
              <a:buClr>
                <a:srgbClr val="7F7F7F"/>
              </a:buClr>
              <a:buSzPts val="1600"/>
              <a:buFont typeface="Courier New"/>
              <a:buChar char="o"/>
              <a:defRPr b="0" i="0" sz="1600" u="none" cap="none" strike="noStrike">
                <a:solidFill>
                  <a:srgbClr val="7F7F7F"/>
                </a:solidFill>
                <a:latin typeface="Questrial"/>
                <a:ea typeface="Questrial"/>
                <a:cs typeface="Questrial"/>
                <a:sym typeface="Questrial"/>
              </a:defRPr>
            </a:lvl8pPr>
            <a:lvl9pPr indent="-330200" lvl="8" marL="4114800" marR="0" rtl="0" algn="l">
              <a:lnSpc>
                <a:spcPct val="100000"/>
              </a:lnSpc>
              <a:spcBef>
                <a:spcPts val="0"/>
              </a:spcBef>
              <a:spcAft>
                <a:spcPts val="0"/>
              </a:spcAft>
              <a:buClr>
                <a:srgbClr val="7F7F7F"/>
              </a:buClr>
              <a:buSzPts val="1600"/>
              <a:buFont typeface="Arial"/>
              <a:buChar char="•"/>
              <a:defRPr b="0" i="0" sz="1600" u="none" cap="none" strike="noStrike">
                <a:solidFill>
                  <a:srgbClr val="7F7F7F"/>
                </a:solidFill>
                <a:latin typeface="Questrial"/>
                <a:ea typeface="Questrial"/>
                <a:cs typeface="Questrial"/>
                <a:sym typeface="Questrial"/>
              </a:defRPr>
            </a:lvl9pPr>
          </a:lstStyle>
          <a:p/>
        </p:txBody>
      </p:sp>
      <p:sp>
        <p:nvSpPr>
          <p:cNvPr id="53" name="Google Shape;53;p13"/>
          <p:cNvSpPr txBox="1"/>
          <p:nvPr>
            <p:ph idx="10" type="dt"/>
          </p:nvPr>
        </p:nvSpPr>
        <p:spPr>
          <a:xfrm>
            <a:off x="7058025" y="4844385"/>
            <a:ext cx="2085900" cy="27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54" name="Google Shape;54;p13"/>
          <p:cNvSpPr txBox="1"/>
          <p:nvPr>
            <p:ph idx="11" type="ftr"/>
          </p:nvPr>
        </p:nvSpPr>
        <p:spPr>
          <a:xfrm>
            <a:off x="990600" y="4632482"/>
            <a:ext cx="2847900" cy="273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1pPr>
            <a:lvl2pPr indent="0" lvl="1" marL="4572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2pPr>
            <a:lvl3pPr indent="0" lvl="2" marL="9144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3pPr>
            <a:lvl4pPr indent="0" lvl="3" marL="13716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4pPr>
            <a:lvl5pPr indent="0" lvl="4" marL="18288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5pPr>
            <a:lvl6pPr indent="0" lvl="5" marL="22860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6pPr>
            <a:lvl7pPr indent="0" lvl="6" marL="27432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7pPr>
            <a:lvl8pPr indent="0" lvl="7" marL="32004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8pPr>
            <a:lvl9pPr indent="0" lvl="8" marL="3657600" marR="0" rtl="0" algn="l">
              <a:lnSpc>
                <a:spcPct val="100000"/>
              </a:lnSpc>
              <a:spcBef>
                <a:spcPts val="0"/>
              </a:spcBef>
              <a:spcAft>
                <a:spcPts val="0"/>
              </a:spcAft>
              <a:buClr>
                <a:schemeClr val="dk1"/>
              </a:buClr>
              <a:buSzPts val="1400"/>
              <a:buFont typeface="Times New Roman"/>
              <a:buNone/>
              <a:defRPr b="0" i="0" sz="1800" u="none" cap="none" strike="noStrike">
                <a:solidFill>
                  <a:schemeClr val="dk1"/>
                </a:solidFill>
                <a:latin typeface="Times New Roman"/>
                <a:ea typeface="Times New Roman"/>
                <a:cs typeface="Times New Roman"/>
                <a:sym typeface="Times New Roman"/>
              </a:defRPr>
            </a:lvl9pPr>
          </a:lstStyle>
          <a:p/>
        </p:txBody>
      </p:sp>
      <p:sp>
        <p:nvSpPr>
          <p:cNvPr id="55" name="Google Shape;55;p13"/>
          <p:cNvSpPr txBox="1"/>
          <p:nvPr>
            <p:ph idx="12" type="sldNum"/>
          </p:nvPr>
        </p:nvSpPr>
        <p:spPr>
          <a:xfrm>
            <a:off x="8543278" y="4767262"/>
            <a:ext cx="561900" cy="2739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dk2"/>
              </a:buClr>
              <a:buFont typeface="Trebuchet MS"/>
              <a:buNone/>
              <a:defRPr b="0" i="0" sz="1300" u="none" cap="none" strike="noStrike">
                <a:solidFill>
                  <a:schemeClr val="dk2"/>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2" name="Shape 62"/>
        <p:cNvGrpSpPr/>
        <p:nvPr/>
      </p:nvGrpSpPr>
      <p:grpSpPr>
        <a:xfrm>
          <a:off x="0" y="0"/>
          <a:ext cx="0" cy="0"/>
          <a:chOff x="0" y="0"/>
          <a:chExt cx="0" cy="0"/>
        </a:xfrm>
      </p:grpSpPr>
      <p:sp>
        <p:nvSpPr>
          <p:cNvPr id="63" name="Google Shape;63;p15"/>
          <p:cNvSpPr txBox="1"/>
          <p:nvPr>
            <p:ph type="title"/>
          </p:nvPr>
        </p:nvSpPr>
        <p:spPr>
          <a:xfrm>
            <a:off x="311700" y="445025"/>
            <a:ext cx="8520600" cy="572700"/>
          </a:xfrm>
          <a:prstGeom prst="rect">
            <a:avLst/>
          </a:prstGeom>
          <a:noFill/>
          <a:ln>
            <a:noFill/>
          </a:ln>
        </p:spPr>
        <p:txBody>
          <a:bodyPr anchorCtr="0" anchor="t" bIns="68575" lIns="68575" spcFirstLastPara="1" rIns="68575" wrap="square" tIns="68575"/>
          <a:lstStyle>
            <a:lvl1pPr lvl="0" rtl="0" algn="l">
              <a:lnSpc>
                <a:spcPct val="90000"/>
              </a:lnSpc>
              <a:spcBef>
                <a:spcPts val="0"/>
              </a:spcBef>
              <a:spcAft>
                <a:spcPts val="0"/>
              </a:spcAft>
              <a:buClr>
                <a:schemeClr val="dk1"/>
              </a:buClr>
              <a:buSzPts val="2100"/>
              <a:buFont typeface="Calibri"/>
              <a:buNone/>
              <a:defRPr/>
            </a:lvl1pPr>
            <a:lvl2pPr lvl="1" rtl="0">
              <a:spcBef>
                <a:spcPts val="0"/>
              </a:spcBef>
              <a:spcAft>
                <a:spcPts val="0"/>
              </a:spcAft>
              <a:buSzPts val="2100"/>
              <a:buNone/>
              <a:defRPr/>
            </a:lvl2pPr>
            <a:lvl3pPr lvl="2" rtl="0">
              <a:spcBef>
                <a:spcPts val="0"/>
              </a:spcBef>
              <a:spcAft>
                <a:spcPts val="0"/>
              </a:spcAft>
              <a:buSzPts val="2100"/>
              <a:buNone/>
              <a:defRPr/>
            </a:lvl3pPr>
            <a:lvl4pPr lvl="3" rtl="0">
              <a:spcBef>
                <a:spcPts val="0"/>
              </a:spcBef>
              <a:spcAft>
                <a:spcPts val="0"/>
              </a:spcAft>
              <a:buSzPts val="2100"/>
              <a:buNone/>
              <a:defRPr/>
            </a:lvl4pPr>
            <a:lvl5pPr lvl="4" rtl="0">
              <a:spcBef>
                <a:spcPts val="0"/>
              </a:spcBef>
              <a:spcAft>
                <a:spcPts val="0"/>
              </a:spcAft>
              <a:buSzPts val="2100"/>
              <a:buNone/>
              <a:defRPr/>
            </a:lvl5pPr>
            <a:lvl6pPr lvl="5" rtl="0">
              <a:spcBef>
                <a:spcPts val="0"/>
              </a:spcBef>
              <a:spcAft>
                <a:spcPts val="0"/>
              </a:spcAft>
              <a:buSzPts val="2100"/>
              <a:buNone/>
              <a:defRPr/>
            </a:lvl6pPr>
            <a:lvl7pPr lvl="6" rtl="0">
              <a:spcBef>
                <a:spcPts val="0"/>
              </a:spcBef>
              <a:spcAft>
                <a:spcPts val="0"/>
              </a:spcAft>
              <a:buSzPts val="2100"/>
              <a:buNone/>
              <a:defRPr/>
            </a:lvl7pPr>
            <a:lvl8pPr lvl="7" rtl="0">
              <a:spcBef>
                <a:spcPts val="0"/>
              </a:spcBef>
              <a:spcAft>
                <a:spcPts val="0"/>
              </a:spcAft>
              <a:buSzPts val="2100"/>
              <a:buNone/>
              <a:defRPr/>
            </a:lvl8pPr>
            <a:lvl9pPr lvl="8" rtl="0">
              <a:spcBef>
                <a:spcPts val="0"/>
              </a:spcBef>
              <a:spcAft>
                <a:spcPts val="0"/>
              </a:spcAft>
              <a:buSzPts val="2100"/>
              <a:buNone/>
              <a:defRPr/>
            </a:lvl9pPr>
          </a:lstStyle>
          <a:p/>
        </p:txBody>
      </p:sp>
      <p:sp>
        <p:nvSpPr>
          <p:cNvPr id="64" name="Google Shape;64;p15"/>
          <p:cNvSpPr txBox="1"/>
          <p:nvPr>
            <p:ph idx="1" type="body"/>
          </p:nvPr>
        </p:nvSpPr>
        <p:spPr>
          <a:xfrm>
            <a:off x="311700" y="1152475"/>
            <a:ext cx="8520600" cy="3416400"/>
          </a:xfrm>
          <a:prstGeom prst="rect">
            <a:avLst/>
          </a:prstGeom>
          <a:noFill/>
          <a:ln>
            <a:noFill/>
          </a:ln>
        </p:spPr>
        <p:txBody>
          <a:bodyPr anchorCtr="0" anchor="t" bIns="68575" lIns="68575" spcFirstLastPara="1" rIns="68575" wrap="square" tIns="68575"/>
          <a:lstStyle>
            <a:lvl1pPr indent="-317500" lvl="0" marL="457200" rtl="0" algn="l">
              <a:lnSpc>
                <a:spcPct val="90000"/>
              </a:lnSpc>
              <a:spcBef>
                <a:spcPts val="0"/>
              </a:spcBef>
              <a:spcAft>
                <a:spcPts val="0"/>
              </a:spcAft>
              <a:buClr>
                <a:schemeClr val="dk1"/>
              </a:buClr>
              <a:buSzPts val="1400"/>
              <a:buChar char="●"/>
              <a:defRPr/>
            </a:lvl1pPr>
            <a:lvl2pPr indent="-298450" lvl="1" marL="914400" rtl="0" algn="l">
              <a:lnSpc>
                <a:spcPct val="90000"/>
              </a:lnSpc>
              <a:spcBef>
                <a:spcPts val="1600"/>
              </a:spcBef>
              <a:spcAft>
                <a:spcPts val="0"/>
              </a:spcAft>
              <a:buClr>
                <a:schemeClr val="dk1"/>
              </a:buClr>
              <a:buSzPts val="1100"/>
              <a:buChar char="○"/>
              <a:defRPr/>
            </a:lvl2pPr>
            <a:lvl3pPr indent="-298450" lvl="2" marL="1371600" rtl="0" algn="l">
              <a:lnSpc>
                <a:spcPct val="90000"/>
              </a:lnSpc>
              <a:spcBef>
                <a:spcPts val="1600"/>
              </a:spcBef>
              <a:spcAft>
                <a:spcPts val="0"/>
              </a:spcAft>
              <a:buClr>
                <a:schemeClr val="dk1"/>
              </a:buClr>
              <a:buSzPts val="1100"/>
              <a:buChar char="■"/>
              <a:defRPr/>
            </a:lvl3pPr>
            <a:lvl4pPr indent="-298450" lvl="3" marL="1828800" rtl="0" algn="l">
              <a:lnSpc>
                <a:spcPct val="90000"/>
              </a:lnSpc>
              <a:spcBef>
                <a:spcPts val="1600"/>
              </a:spcBef>
              <a:spcAft>
                <a:spcPts val="0"/>
              </a:spcAft>
              <a:buClr>
                <a:schemeClr val="dk1"/>
              </a:buClr>
              <a:buSzPts val="1100"/>
              <a:buChar char="●"/>
              <a:defRPr/>
            </a:lvl4pPr>
            <a:lvl5pPr indent="-298450" lvl="4" marL="2286000" rtl="0" algn="l">
              <a:lnSpc>
                <a:spcPct val="90000"/>
              </a:lnSpc>
              <a:spcBef>
                <a:spcPts val="1600"/>
              </a:spcBef>
              <a:spcAft>
                <a:spcPts val="0"/>
              </a:spcAft>
              <a:buClr>
                <a:schemeClr val="dk1"/>
              </a:buClr>
              <a:buSzPts val="1100"/>
              <a:buChar char="○"/>
              <a:defRPr/>
            </a:lvl5pPr>
            <a:lvl6pPr indent="-298450" lvl="5" marL="2743200" rtl="0" algn="l">
              <a:lnSpc>
                <a:spcPct val="90000"/>
              </a:lnSpc>
              <a:spcBef>
                <a:spcPts val="1600"/>
              </a:spcBef>
              <a:spcAft>
                <a:spcPts val="0"/>
              </a:spcAft>
              <a:buClr>
                <a:schemeClr val="dk1"/>
              </a:buClr>
              <a:buSzPts val="1100"/>
              <a:buChar char="■"/>
              <a:defRPr/>
            </a:lvl6pPr>
            <a:lvl7pPr indent="-298450" lvl="6" marL="3200400" rtl="0" algn="l">
              <a:lnSpc>
                <a:spcPct val="90000"/>
              </a:lnSpc>
              <a:spcBef>
                <a:spcPts val="1600"/>
              </a:spcBef>
              <a:spcAft>
                <a:spcPts val="0"/>
              </a:spcAft>
              <a:buClr>
                <a:schemeClr val="dk1"/>
              </a:buClr>
              <a:buSzPts val="1100"/>
              <a:buChar char="●"/>
              <a:defRPr/>
            </a:lvl7pPr>
            <a:lvl8pPr indent="-298450" lvl="7" marL="3657600" rtl="0" algn="l">
              <a:lnSpc>
                <a:spcPct val="90000"/>
              </a:lnSpc>
              <a:spcBef>
                <a:spcPts val="1600"/>
              </a:spcBef>
              <a:spcAft>
                <a:spcPts val="0"/>
              </a:spcAft>
              <a:buClr>
                <a:schemeClr val="dk1"/>
              </a:buClr>
              <a:buSzPts val="1100"/>
              <a:buChar char="○"/>
              <a:defRPr/>
            </a:lvl8pPr>
            <a:lvl9pPr indent="-298450" lvl="8" marL="4114800" rtl="0" algn="l">
              <a:lnSpc>
                <a:spcPct val="90000"/>
              </a:lnSpc>
              <a:spcBef>
                <a:spcPts val="1600"/>
              </a:spcBef>
              <a:spcAft>
                <a:spcPts val="1600"/>
              </a:spcAft>
              <a:buClr>
                <a:schemeClr val="dk1"/>
              </a:buClr>
              <a:buSzPts val="1100"/>
              <a:buChar char="■"/>
              <a:defRPr/>
            </a:lvl9pPr>
          </a:lstStyle>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68575" lIns="68575" spcFirstLastPara="1" rIns="68575" wrap="square" tIns="68575">
            <a:noAutofit/>
          </a:bodyPr>
          <a:lstStyle>
            <a:lvl1pPr indent="0" lvl="0" marL="0" rtl="0" algn="r">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rtl="0" algn="r">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rtl="0" algn="r">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rtl="0" algn="r">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rtl="0" algn="r">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rtl="0" algn="r">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rtl="0" algn="r">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rtl="0" algn="r">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rtl="0" algn="r">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68" name="Google Shape;68;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9" name="Google Shape;69;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72" name="Shape 72"/>
        <p:cNvGrpSpPr/>
        <p:nvPr/>
      </p:nvGrpSpPr>
      <p:grpSpPr>
        <a:xfrm>
          <a:off x="0" y="0"/>
          <a:ext cx="0" cy="0"/>
          <a:chOff x="0" y="0"/>
          <a:chExt cx="0" cy="0"/>
        </a:xfrm>
      </p:grpSpPr>
      <p:sp>
        <p:nvSpPr>
          <p:cNvPr id="73" name="Google Shape;73;p17"/>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lstStyle>
            <a:lvl1pPr lvl="0" rtl="0" algn="ctr">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74" name="Google Shape;74;p1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5" name="Google Shape;75;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78" name="Shape 78"/>
        <p:cNvGrpSpPr/>
        <p:nvPr/>
      </p:nvGrpSpPr>
      <p:grpSpPr>
        <a:xfrm>
          <a:off x="0" y="0"/>
          <a:ext cx="0" cy="0"/>
          <a:chOff x="0" y="0"/>
          <a:chExt cx="0" cy="0"/>
        </a:xfrm>
      </p:grpSpPr>
      <p:sp>
        <p:nvSpPr>
          <p:cNvPr id="79" name="Google Shape;79;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0" name="Google Shape;80;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81" name="Google Shape;81;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2" name="Google Shape;82;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3" name="Google Shape;83;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4" name="Shape 84"/>
        <p:cNvGrpSpPr/>
        <p:nvPr/>
      </p:nvGrpSpPr>
      <p:grpSpPr>
        <a:xfrm>
          <a:off x="0" y="0"/>
          <a:ext cx="0" cy="0"/>
          <a:chOff x="0" y="0"/>
          <a:chExt cx="0" cy="0"/>
        </a:xfrm>
      </p:grpSpPr>
      <p:sp>
        <p:nvSpPr>
          <p:cNvPr id="85" name="Google Shape;85;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86" name="Google Shape;86;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7" name="Google Shape;87;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89" name="Google Shape;89;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0" name="Google Shape;90;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91" name="Shape 91"/>
        <p:cNvGrpSpPr/>
        <p:nvPr/>
      </p:nvGrpSpPr>
      <p:grpSpPr>
        <a:xfrm>
          <a:off x="0" y="0"/>
          <a:ext cx="0" cy="0"/>
          <a:chOff x="0" y="0"/>
          <a:chExt cx="0" cy="0"/>
        </a:xfrm>
      </p:grpSpPr>
      <p:sp>
        <p:nvSpPr>
          <p:cNvPr id="92" name="Google Shape;92;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93" name="Google Shape;93;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4" name="Google Shape;94;p2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5" name="Google Shape;95;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96" name="Google Shape;96;p2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0" name="Shape 100"/>
        <p:cNvGrpSpPr/>
        <p:nvPr/>
      </p:nvGrpSpPr>
      <p:grpSpPr>
        <a:xfrm>
          <a:off x="0" y="0"/>
          <a:ext cx="0" cy="0"/>
          <a:chOff x="0" y="0"/>
          <a:chExt cx="0" cy="0"/>
        </a:xfrm>
      </p:grpSpPr>
      <p:sp>
        <p:nvSpPr>
          <p:cNvPr id="101" name="Google Shape;101;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02" name="Google Shape;102;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3" name="Google Shape;103;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4" name="Google Shape;104;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05" name="Shape 105"/>
        <p:cNvGrpSpPr/>
        <p:nvPr/>
      </p:nvGrpSpPr>
      <p:grpSpPr>
        <a:xfrm>
          <a:off x="0" y="0"/>
          <a:ext cx="0" cy="0"/>
          <a:chOff x="0" y="0"/>
          <a:chExt cx="0" cy="0"/>
        </a:xfrm>
      </p:grpSpPr>
      <p:sp>
        <p:nvSpPr>
          <p:cNvPr id="106" name="Google Shape;106;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7" name="Google Shape;107;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08" name="Google Shape;108;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09" name="Shape 109"/>
        <p:cNvGrpSpPr/>
        <p:nvPr/>
      </p:nvGrpSpPr>
      <p:grpSpPr>
        <a:xfrm>
          <a:off x="0" y="0"/>
          <a:ext cx="0" cy="0"/>
          <a:chOff x="0" y="0"/>
          <a:chExt cx="0" cy="0"/>
        </a:xfrm>
      </p:grpSpPr>
      <p:sp>
        <p:nvSpPr>
          <p:cNvPr id="110" name="Google Shape;110;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1" name="Google Shape;111;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2" name="Google Shape;112;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3" name="Google Shape;113;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4" name="Google Shape;114;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15" name="Google Shape;115;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16" name="Shape 116"/>
        <p:cNvGrpSpPr/>
        <p:nvPr/>
      </p:nvGrpSpPr>
      <p:grpSpPr>
        <a:xfrm>
          <a:off x="0" y="0"/>
          <a:ext cx="0" cy="0"/>
          <a:chOff x="0" y="0"/>
          <a:chExt cx="0" cy="0"/>
        </a:xfrm>
      </p:grpSpPr>
      <p:sp>
        <p:nvSpPr>
          <p:cNvPr id="117" name="Google Shape;117;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lstStyle>
            <a:lvl1pPr lvl="0" rtl="0" algn="l">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18" name="Google Shape;118;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19" name="Google Shape;119;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0" name="Google Shape;120;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1" name="Google Shape;121;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2" name="Google Shape;122;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23" name="Shape 123"/>
        <p:cNvGrpSpPr/>
        <p:nvPr/>
      </p:nvGrpSpPr>
      <p:grpSpPr>
        <a:xfrm>
          <a:off x="0" y="0"/>
          <a:ext cx="0" cy="0"/>
          <a:chOff x="0" y="0"/>
          <a:chExt cx="0" cy="0"/>
        </a:xfrm>
      </p:grpSpPr>
      <p:sp>
        <p:nvSpPr>
          <p:cNvPr id="124" name="Google Shape;124;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25" name="Google Shape;125;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6" name="Google Shape;126;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7" name="Google Shape;127;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28" name="Google Shape;128;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31" name="Google Shape;131;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2" name="Google Shape;132;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rtl="0" algn="l">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3" name="Google Shape;133;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rtl="0" algn="ctr">
              <a:spcBef>
                <a:spcPts val="0"/>
              </a:spcBef>
              <a:spcAft>
                <a:spcPts val="0"/>
              </a:spcAft>
              <a:buSzPts val="1100"/>
              <a:buNone/>
              <a:defRPr/>
            </a:lvl1pPr>
            <a:lvl2pPr lvl="1" rtl="0" algn="l">
              <a:spcBef>
                <a:spcPts val="0"/>
              </a:spcBef>
              <a:spcAft>
                <a:spcPts val="0"/>
              </a:spcAft>
              <a:buSzPts val="1100"/>
              <a:buNone/>
              <a:defRPr/>
            </a:lvl2pPr>
            <a:lvl3pPr lvl="2" rtl="0" algn="l">
              <a:spcBef>
                <a:spcPts val="0"/>
              </a:spcBef>
              <a:spcAft>
                <a:spcPts val="0"/>
              </a:spcAft>
              <a:buSzPts val="1100"/>
              <a:buNone/>
              <a:defRPr/>
            </a:lvl3pPr>
            <a:lvl4pPr lvl="3" rtl="0" algn="l">
              <a:spcBef>
                <a:spcPts val="0"/>
              </a:spcBef>
              <a:spcAft>
                <a:spcPts val="0"/>
              </a:spcAft>
              <a:buSzPts val="1100"/>
              <a:buNone/>
              <a:defRPr/>
            </a:lvl4pPr>
            <a:lvl5pPr lvl="4" rtl="0" algn="l">
              <a:spcBef>
                <a:spcPts val="0"/>
              </a:spcBef>
              <a:spcAft>
                <a:spcPts val="0"/>
              </a:spcAft>
              <a:buSzPts val="1100"/>
              <a:buNone/>
              <a:defRPr/>
            </a:lvl5pPr>
            <a:lvl6pPr lvl="5" rtl="0" algn="l">
              <a:spcBef>
                <a:spcPts val="0"/>
              </a:spcBef>
              <a:spcAft>
                <a:spcPts val="0"/>
              </a:spcAft>
              <a:buSzPts val="1100"/>
              <a:buNone/>
              <a:defRPr/>
            </a:lvl6pPr>
            <a:lvl7pPr lvl="6" rtl="0" algn="l">
              <a:spcBef>
                <a:spcPts val="0"/>
              </a:spcBef>
              <a:spcAft>
                <a:spcPts val="0"/>
              </a:spcAft>
              <a:buSzPts val="1100"/>
              <a:buNone/>
              <a:defRPr/>
            </a:lvl7pPr>
            <a:lvl8pPr lvl="7" rtl="0" algn="l">
              <a:spcBef>
                <a:spcPts val="0"/>
              </a:spcBef>
              <a:spcAft>
                <a:spcPts val="0"/>
              </a:spcAft>
              <a:buSzPts val="1100"/>
              <a:buNone/>
              <a:defRPr/>
            </a:lvl8pPr>
            <a:lvl9pPr lvl="8" rtl="0" algn="l">
              <a:spcBef>
                <a:spcPts val="0"/>
              </a:spcBef>
              <a:spcAft>
                <a:spcPts val="0"/>
              </a:spcAft>
              <a:buSzPts val="1100"/>
              <a:buNone/>
              <a:defRPr/>
            </a:lvl9pPr>
          </a:lstStyle>
          <a:p/>
        </p:txBody>
      </p:sp>
      <p:sp>
        <p:nvSpPr>
          <p:cNvPr id="134" name="Google Shape;134;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41" name="Shape 141"/>
        <p:cNvGrpSpPr/>
        <p:nvPr/>
      </p:nvGrpSpPr>
      <p:grpSpPr>
        <a:xfrm>
          <a:off x="0" y="0"/>
          <a:ext cx="0" cy="0"/>
          <a:chOff x="0" y="0"/>
          <a:chExt cx="0" cy="0"/>
        </a:xfrm>
      </p:grpSpPr>
      <p:sp>
        <p:nvSpPr>
          <p:cNvPr id="142" name="Google Shape;142;p28"/>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43" name="Google Shape;143;p28"/>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 name="Google Shape;144;p28"/>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2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6" name="Google Shape;146;p2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Google Shape;147;p2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48" name="Shape 148"/>
        <p:cNvGrpSpPr/>
        <p:nvPr/>
      </p:nvGrpSpPr>
      <p:grpSpPr>
        <a:xfrm>
          <a:off x="0" y="0"/>
          <a:ext cx="0" cy="0"/>
          <a:chOff x="0" y="0"/>
          <a:chExt cx="0" cy="0"/>
        </a:xfrm>
      </p:grpSpPr>
      <p:sp>
        <p:nvSpPr>
          <p:cNvPr id="149" name="Google Shape;149;p29"/>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0" name="Google Shape;150;p29"/>
          <p:cNvSpPr txBox="1"/>
          <p:nvPr>
            <p:ph idx="1" type="body"/>
          </p:nvPr>
        </p:nvSpPr>
        <p:spPr>
          <a:xfrm>
            <a:off x="629842" y="1260872"/>
            <a:ext cx="3868200" cy="6180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1" name="Google Shape;151;p29"/>
          <p:cNvSpPr txBox="1"/>
          <p:nvPr>
            <p:ph idx="2" type="body"/>
          </p:nvPr>
        </p:nvSpPr>
        <p:spPr>
          <a:xfrm>
            <a:off x="629842" y="1878806"/>
            <a:ext cx="3868200" cy="2763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 name="Google Shape;152;p29"/>
          <p:cNvSpPr txBox="1"/>
          <p:nvPr>
            <p:ph idx="3" type="body"/>
          </p:nvPr>
        </p:nvSpPr>
        <p:spPr>
          <a:xfrm>
            <a:off x="4629150" y="1260872"/>
            <a:ext cx="3887400" cy="618000"/>
          </a:xfrm>
          <a:prstGeom prst="rect">
            <a:avLst/>
          </a:prstGeom>
          <a:noFill/>
          <a:ln>
            <a:noFill/>
          </a:ln>
        </p:spPr>
        <p:txBody>
          <a:bodyPr anchorCtr="0" anchor="b"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53" name="Google Shape;153;p29"/>
          <p:cNvSpPr txBox="1"/>
          <p:nvPr>
            <p:ph idx="4" type="body"/>
          </p:nvPr>
        </p:nvSpPr>
        <p:spPr>
          <a:xfrm>
            <a:off x="4629150" y="1878806"/>
            <a:ext cx="3887400" cy="27633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2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5" name="Google Shape;155;p2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6" name="Google Shape;156;p2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7" name="Shape 157"/>
        <p:cNvGrpSpPr/>
        <p:nvPr/>
      </p:nvGrpSpPr>
      <p:grpSpPr>
        <a:xfrm>
          <a:off x="0" y="0"/>
          <a:ext cx="0" cy="0"/>
          <a:chOff x="0" y="0"/>
          <a:chExt cx="0" cy="0"/>
        </a:xfrm>
      </p:grpSpPr>
      <p:sp>
        <p:nvSpPr>
          <p:cNvPr id="158" name="Google Shape;158;p30"/>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59" name="Google Shape;159;p3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3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1" name="Google Shape;161;p3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2" name="Google Shape;162;p3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3" name="Shape 163"/>
        <p:cNvGrpSpPr/>
        <p:nvPr/>
      </p:nvGrpSpPr>
      <p:grpSpPr>
        <a:xfrm>
          <a:off x="0" y="0"/>
          <a:ext cx="0" cy="0"/>
          <a:chOff x="0" y="0"/>
          <a:chExt cx="0" cy="0"/>
        </a:xfrm>
      </p:grpSpPr>
      <p:sp>
        <p:nvSpPr>
          <p:cNvPr id="164" name="Google Shape;164;p3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5" name="Google Shape;165;p3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Google Shape;166;p3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67" name="Shape 167"/>
        <p:cNvGrpSpPr/>
        <p:nvPr/>
      </p:nvGrpSpPr>
      <p:grpSpPr>
        <a:xfrm>
          <a:off x="0" y="0"/>
          <a:ext cx="0" cy="0"/>
          <a:chOff x="0" y="0"/>
          <a:chExt cx="0" cy="0"/>
        </a:xfrm>
      </p:grpSpPr>
      <p:sp>
        <p:nvSpPr>
          <p:cNvPr id="168" name="Google Shape;168;p32"/>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69" name="Google Shape;169;p3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0" name="Google Shape;170;p3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1" name="Google Shape;171;p3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72" name="Shape 172"/>
        <p:cNvGrpSpPr/>
        <p:nvPr/>
      </p:nvGrpSpPr>
      <p:grpSpPr>
        <a:xfrm>
          <a:off x="0" y="0"/>
          <a:ext cx="0" cy="0"/>
          <a:chOff x="0" y="0"/>
          <a:chExt cx="0" cy="0"/>
        </a:xfrm>
      </p:grpSpPr>
      <p:sp>
        <p:nvSpPr>
          <p:cNvPr id="173" name="Google Shape;173;p33"/>
          <p:cNvSpPr txBox="1"/>
          <p:nvPr>
            <p:ph type="ctrTitle"/>
          </p:nvPr>
        </p:nvSpPr>
        <p:spPr>
          <a:xfrm>
            <a:off x="685800" y="841772"/>
            <a:ext cx="7772400" cy="1790700"/>
          </a:xfrm>
          <a:prstGeom prst="rect">
            <a:avLst/>
          </a:prstGeom>
          <a:noFill/>
          <a:ln>
            <a:noFill/>
          </a:ln>
        </p:spPr>
        <p:txBody>
          <a:bodyPr anchorCtr="0" anchor="b" bIns="45700" lIns="91425" spcFirstLastPara="1" rIns="91425" wrap="square" tIns="45700"/>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4" name="Google Shape;174;p33"/>
          <p:cNvSpPr txBox="1"/>
          <p:nvPr>
            <p:ph idx="1" type="subTitle"/>
          </p:nvPr>
        </p:nvSpPr>
        <p:spPr>
          <a:xfrm>
            <a:off x="1143000" y="2701528"/>
            <a:ext cx="6858000" cy="1241700"/>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75" name="Google Shape;175;p3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6" name="Google Shape;176;p33"/>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Google Shape;177;p3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78" name="Shape 178"/>
        <p:cNvGrpSpPr/>
        <p:nvPr/>
      </p:nvGrpSpPr>
      <p:grpSpPr>
        <a:xfrm>
          <a:off x="0" y="0"/>
          <a:ext cx="0" cy="0"/>
          <a:chOff x="0" y="0"/>
          <a:chExt cx="0" cy="0"/>
        </a:xfrm>
      </p:grpSpPr>
      <p:sp>
        <p:nvSpPr>
          <p:cNvPr id="179" name="Google Shape;179;p34"/>
          <p:cNvSpPr txBox="1"/>
          <p:nvPr>
            <p:ph type="title"/>
          </p:nvPr>
        </p:nvSpPr>
        <p:spPr>
          <a:xfrm>
            <a:off x="623888" y="1282304"/>
            <a:ext cx="7886700" cy="21396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0" name="Google Shape;180;p34"/>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181" name="Google Shape;181;p3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2" name="Google Shape;182;p3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Google Shape;183;p3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84" name="Shape 184"/>
        <p:cNvGrpSpPr/>
        <p:nvPr/>
      </p:nvGrpSpPr>
      <p:grpSpPr>
        <a:xfrm>
          <a:off x="0" y="0"/>
          <a:ext cx="0" cy="0"/>
          <a:chOff x="0" y="0"/>
          <a:chExt cx="0" cy="0"/>
        </a:xfrm>
      </p:grpSpPr>
      <p:sp>
        <p:nvSpPr>
          <p:cNvPr id="185" name="Google Shape;185;p35"/>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86" name="Google Shape;186;p35"/>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87" name="Google Shape;187;p35"/>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88" name="Google Shape;188;p3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9" name="Google Shape;189;p3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0" name="Google Shape;190;p3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91" name="Shape 191"/>
        <p:cNvGrpSpPr/>
        <p:nvPr/>
      </p:nvGrpSpPr>
      <p:grpSpPr>
        <a:xfrm>
          <a:off x="0" y="0"/>
          <a:ext cx="0" cy="0"/>
          <a:chOff x="0" y="0"/>
          <a:chExt cx="0" cy="0"/>
        </a:xfrm>
      </p:grpSpPr>
      <p:sp>
        <p:nvSpPr>
          <p:cNvPr id="192" name="Google Shape;192;p36"/>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93" name="Google Shape;193;p36"/>
          <p:cNvSpPr/>
          <p:nvPr>
            <p:ph idx="2" type="pic"/>
          </p:nvPr>
        </p:nvSpPr>
        <p:spPr>
          <a:xfrm>
            <a:off x="3887391" y="740569"/>
            <a:ext cx="4629300" cy="3655200"/>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94" name="Google Shape;194;p36"/>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95" name="Google Shape;195;p3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Google Shape;196;p3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7" name="Google Shape;197;p3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98" name="Shape 198"/>
        <p:cNvGrpSpPr/>
        <p:nvPr/>
      </p:nvGrpSpPr>
      <p:grpSpPr>
        <a:xfrm>
          <a:off x="0" y="0"/>
          <a:ext cx="0" cy="0"/>
          <a:chOff x="0" y="0"/>
          <a:chExt cx="0" cy="0"/>
        </a:xfrm>
      </p:grpSpPr>
      <p:sp>
        <p:nvSpPr>
          <p:cNvPr id="199" name="Google Shape;199;p3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0" name="Google Shape;200;p37"/>
          <p:cNvSpPr txBox="1"/>
          <p:nvPr>
            <p:ph idx="1" type="body"/>
          </p:nvPr>
        </p:nvSpPr>
        <p:spPr>
          <a:xfrm rot="5400000">
            <a:off x="2940300" y="-942431"/>
            <a:ext cx="3263400" cy="78867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1" name="Google Shape;201;p3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2" name="Google Shape;202;p3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3" name="Google Shape;203;p3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04" name="Shape 204"/>
        <p:cNvGrpSpPr/>
        <p:nvPr/>
      </p:nvGrpSpPr>
      <p:grpSpPr>
        <a:xfrm>
          <a:off x="0" y="0"/>
          <a:ext cx="0" cy="0"/>
          <a:chOff x="0" y="0"/>
          <a:chExt cx="0" cy="0"/>
        </a:xfrm>
      </p:grpSpPr>
      <p:sp>
        <p:nvSpPr>
          <p:cNvPr id="205" name="Google Shape;205;p38"/>
          <p:cNvSpPr txBox="1"/>
          <p:nvPr>
            <p:ph type="title"/>
          </p:nvPr>
        </p:nvSpPr>
        <p:spPr>
          <a:xfrm rot="5400000">
            <a:off x="5350050" y="1467544"/>
            <a:ext cx="4359000" cy="19716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206" name="Google Shape;206;p38"/>
          <p:cNvSpPr txBox="1"/>
          <p:nvPr>
            <p:ph idx="1" type="body"/>
          </p:nvPr>
        </p:nvSpPr>
        <p:spPr>
          <a:xfrm rot="5400000">
            <a:off x="1349475" y="-447056"/>
            <a:ext cx="4359000" cy="58008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7" name="Google Shape;207;p3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8" name="Google Shape;208;p3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9" name="Google Shape;209;p3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8" name="Google Shape;58;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9" name="Google Shape;59;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0" name="Google Shape;60;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1" name="Google Shape;61;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5" name="Shape 135"/>
        <p:cNvGrpSpPr/>
        <p:nvPr/>
      </p:nvGrpSpPr>
      <p:grpSpPr>
        <a:xfrm>
          <a:off x="0" y="0"/>
          <a:ext cx="0" cy="0"/>
          <a:chOff x="0" y="0"/>
          <a:chExt cx="0" cy="0"/>
        </a:xfrm>
      </p:grpSpPr>
      <p:sp>
        <p:nvSpPr>
          <p:cNvPr id="136" name="Google Shape;136;p2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37" name="Google Shape;137;p2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8" name="Google Shape;138;p2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2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2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80">
          <p15:clr>
            <a:srgbClr val="F26B43"/>
          </p15:clr>
        </p15:guide>
        <p15:guide id="2" orient="horz" pos="16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0" Type="http://schemas.openxmlformats.org/officeDocument/2006/relationships/image" Target="../media/image10.png"/><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5.png"/><Relationship Id="rId8"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norml.org/laws/item/texas-penalties-2" TargetMode="Externa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norml.org/laws/item/texas-penalties-2" TargetMode="Externa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norml.org/laws/item/texas-penalties-2"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capitol.texas.gov/BillLookup/History.aspx?LegSess=86R&amp;Bill=HB63" TargetMode="External"/><Relationship Id="rId4" Type="http://schemas.openxmlformats.org/officeDocument/2006/relationships/hyperlink" Target="https://capitol.texas.gov/BillLookup/History.aspx?LegSess=86R&amp;Bill=SB156" TargetMode="External"/><Relationship Id="rId5" Type="http://schemas.openxmlformats.org/officeDocument/2006/relationships/hyperlink" Target="https://capitol.texas.gov/BillLookup/History.aspx?LegSess=86R&amp;Bill=HB335" TargetMode="External"/><Relationship Id="rId6" Type="http://schemas.openxmlformats.org/officeDocument/2006/relationships/hyperlink" Target="https://capitol.texas.gov/BillLookup/History.aspx?LegSess=86R&amp;Bill=HB371" TargetMode="External"/><Relationship Id="rId7"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capitol.texas.gov/BillLookup/History.aspx?LegSess=86R&amp;Bill=HB186" TargetMode="External"/><Relationship Id="rId4" Type="http://schemas.openxmlformats.org/officeDocument/2006/relationships/hyperlink" Target="https://capitol.texas.gov/BillLookup/History.aspx?LegSess=86R&amp;Bill=HB551" TargetMode="External"/><Relationship Id="rId5"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capitol.texas.gov/BillLookup/History.aspx?LegSess=86R&amp;Bill=SB90" TargetMode="External"/><Relationship Id="rId4" Type="http://schemas.openxmlformats.org/officeDocument/2006/relationships/hyperlink" Target="https://capitol.texas.gov/BillLookup/History.aspx?LegSess=86R&amp;Bill=HB209" TargetMode="External"/><Relationship Id="rId5" Type="http://schemas.openxmlformats.org/officeDocument/2006/relationships/hyperlink" Target="https://capitol.texas.gov/BillLookup/History.aspx?LegSess=86R&amp;Bill=HB122" TargetMode="External"/><Relationship Id="rId6"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capitol.texas.gov/BillLookup/History.aspx?LegSess=86R&amp;Bill=HJR21" TargetMode="External"/><Relationship Id="rId4" Type="http://schemas.openxmlformats.org/officeDocument/2006/relationships/hyperlink" Target="https://capitol.texas.gov/BillLookup/History.aspx?LegSess=86R&amp;Bill=SJR7" TargetMode="External"/><Relationship Id="rId5" Type="http://schemas.openxmlformats.org/officeDocument/2006/relationships/hyperlink" Target="https://capitol.texas.gov/BillLookup/History.aspx?LegSess=86R&amp;Bill=SJR8" TargetMode="External"/><Relationship Id="rId6"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capitol.texas.gov/BillLookup/History.aspx?LegSess=86R&amp;Bill=SB116"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6.jp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hyperlink" Target="https://fyi.capitol.texas.gov/Home.aspx" TargetMode="External"/><Relationship Id="rId4" Type="http://schemas.openxmlformats.org/officeDocument/2006/relationships/image" Target="../media/image26.png"/><Relationship Id="rId5"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5.png"/><Relationship Id="rId8"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30.png"/><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3.xml"/><Relationship Id="rId3"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4.xml"/><Relationship Id="rId3"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5.xml"/><Relationship Id="rId3" Type="http://schemas.openxmlformats.org/officeDocument/2006/relationships/hyperlink" Target="http://www.texasmarijuanapolicy.org/" TargetMode="External"/><Relationship Id="rId4"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7.jpg"/><Relationship Id="rId4" Type="http://schemas.openxmlformats.org/officeDocument/2006/relationships/image" Target="../media/image3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9"/>
          <p:cNvSpPr txBox="1"/>
          <p:nvPr>
            <p:ph type="ctrTitle"/>
          </p:nvPr>
        </p:nvSpPr>
        <p:spPr>
          <a:xfrm>
            <a:off x="685800" y="1352550"/>
            <a:ext cx="7772400" cy="9366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Times New Roman"/>
              <a:buNone/>
            </a:pPr>
            <a:r>
              <a:rPr lang="en" sz="4800">
                <a:solidFill>
                  <a:schemeClr val="dk2"/>
                </a:solidFill>
                <a:latin typeface="Times New Roman"/>
                <a:ea typeface="Times New Roman"/>
                <a:cs typeface="Times New Roman"/>
                <a:sym typeface="Times New Roman"/>
              </a:rPr>
              <a:t>Capitol Advocacy Workshop</a:t>
            </a:r>
            <a:endParaRPr/>
          </a:p>
        </p:txBody>
      </p:sp>
      <p:sp>
        <p:nvSpPr>
          <p:cNvPr id="215" name="Google Shape;215;p39"/>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95959"/>
              </a:buClr>
              <a:buFont typeface="Arial"/>
              <a:buNone/>
            </a:pPr>
            <a:r>
              <a:rPr lang="en" sz="2400">
                <a:solidFill>
                  <a:srgbClr val="595959"/>
                </a:solidFill>
                <a:latin typeface="Questrial"/>
                <a:ea typeface="Questrial"/>
                <a:cs typeface="Questrial"/>
                <a:sym typeface="Questrial"/>
              </a:rPr>
              <a:t>Saturday, January 12th, 2019</a:t>
            </a:r>
            <a:endParaRPr/>
          </a:p>
        </p:txBody>
      </p:sp>
      <p:pic>
        <p:nvPicPr>
          <p:cNvPr id="216" name="Google Shape;216;p39"/>
          <p:cNvPicPr preferRelativeResize="0"/>
          <p:nvPr/>
        </p:nvPicPr>
        <p:blipFill rotWithShape="1">
          <a:blip r:embed="rId3">
            <a:alphaModFix/>
          </a:blip>
          <a:srcRect b="23629" l="0" r="0" t="0"/>
          <a:stretch/>
        </p:blipFill>
        <p:spPr>
          <a:xfrm>
            <a:off x="0" y="-44575"/>
            <a:ext cx="9144002" cy="5237622"/>
          </a:xfrm>
          <a:prstGeom prst="rect">
            <a:avLst/>
          </a:prstGeom>
          <a:noFill/>
          <a:ln>
            <a:noFill/>
          </a:ln>
        </p:spPr>
      </p:pic>
      <p:sp>
        <p:nvSpPr>
          <p:cNvPr id="217" name="Google Shape;217;p39"/>
          <p:cNvSpPr txBox="1"/>
          <p:nvPr/>
        </p:nvSpPr>
        <p:spPr>
          <a:xfrm>
            <a:off x="1257000" y="1564050"/>
            <a:ext cx="6630000" cy="66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200">
                <a:solidFill>
                  <a:srgbClr val="FFFFFF"/>
                </a:solidFill>
                <a:latin typeface="Garamond"/>
                <a:ea typeface="Garamond"/>
                <a:cs typeface="Garamond"/>
                <a:sym typeface="Garamond"/>
              </a:rPr>
              <a:t>Capitol Advocacy Workshop</a:t>
            </a:r>
            <a:endParaRPr b="1" sz="4200">
              <a:solidFill>
                <a:srgbClr val="FFFFFF"/>
              </a:solidFill>
              <a:latin typeface="Garamond"/>
              <a:ea typeface="Garamond"/>
              <a:cs typeface="Garamond"/>
              <a:sym typeface="Garamond"/>
            </a:endParaRPr>
          </a:p>
        </p:txBody>
      </p:sp>
      <p:sp>
        <p:nvSpPr>
          <p:cNvPr id="218" name="Google Shape;218;p39"/>
          <p:cNvSpPr txBox="1"/>
          <p:nvPr/>
        </p:nvSpPr>
        <p:spPr>
          <a:xfrm>
            <a:off x="2624550" y="3117375"/>
            <a:ext cx="3894900" cy="564900"/>
          </a:xfrm>
          <a:prstGeom prst="rect">
            <a:avLst/>
          </a:prstGeom>
          <a:solidFill>
            <a:srgbClr val="F3F3F3"/>
          </a:solidFill>
          <a:ln cap="flat" cmpd="sng" w="2857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Garamond"/>
                <a:ea typeface="Garamond"/>
                <a:cs typeface="Garamond"/>
                <a:sym typeface="Garamond"/>
              </a:rPr>
              <a:t>Saturday, January 12th, 2019</a:t>
            </a:r>
            <a:endParaRPr b="1" sz="2400">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48"/>
          <p:cNvSpPr txBox="1"/>
          <p:nvPr/>
        </p:nvSpPr>
        <p:spPr>
          <a:xfrm>
            <a:off x="2911950" y="-138750"/>
            <a:ext cx="33201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800">
                <a:solidFill>
                  <a:srgbClr val="005152"/>
                </a:solidFill>
                <a:latin typeface="Garamond"/>
                <a:ea typeface="Garamond"/>
                <a:cs typeface="Garamond"/>
                <a:sym typeface="Garamond"/>
              </a:rPr>
              <a:t>Physicians </a:t>
            </a:r>
            <a:endParaRPr sz="4800">
              <a:solidFill>
                <a:srgbClr val="005152"/>
              </a:solidFill>
              <a:latin typeface="Garamond"/>
              <a:ea typeface="Garamond"/>
              <a:cs typeface="Garamond"/>
              <a:sym typeface="Garamond"/>
            </a:endParaRPr>
          </a:p>
        </p:txBody>
      </p:sp>
      <p:sp>
        <p:nvSpPr>
          <p:cNvPr id="291" name="Google Shape;291;p48"/>
          <p:cNvSpPr txBox="1"/>
          <p:nvPr/>
        </p:nvSpPr>
        <p:spPr>
          <a:xfrm>
            <a:off x="424200" y="742369"/>
            <a:ext cx="8254500" cy="3804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latin typeface="Garamond"/>
                <a:ea typeface="Garamond"/>
                <a:cs typeface="Garamond"/>
                <a:sym typeface="Garamond"/>
              </a:rPr>
              <a:t>A physician is qualified to prescribe low-THC cannabis to a patient with intractable epilepsy if the physician:</a:t>
            </a:r>
            <a:endParaRPr sz="1600">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en" sz="1600">
                <a:latin typeface="Garamond"/>
                <a:ea typeface="Garamond"/>
                <a:cs typeface="Garamond"/>
                <a:sym typeface="Garamond"/>
              </a:rPr>
              <a:t>is licensed under this subtitle</a:t>
            </a:r>
            <a:endParaRPr sz="1600">
              <a:latin typeface="Garamond"/>
              <a:ea typeface="Garamond"/>
              <a:cs typeface="Garamond"/>
              <a:sym typeface="Garamond"/>
            </a:endParaRPr>
          </a:p>
          <a:p>
            <a:pPr indent="-330200" lvl="0" marL="457200" rtl="0" algn="l">
              <a:lnSpc>
                <a:spcPct val="115000"/>
              </a:lnSpc>
              <a:spcBef>
                <a:spcPts val="0"/>
              </a:spcBef>
              <a:spcAft>
                <a:spcPts val="0"/>
              </a:spcAft>
              <a:buSzPts val="1600"/>
              <a:buFont typeface="Garamond"/>
              <a:buChar char="●"/>
            </a:pPr>
            <a:r>
              <a:rPr lang="en" sz="1600">
                <a:latin typeface="Garamond"/>
                <a:ea typeface="Garamond"/>
                <a:cs typeface="Garamond"/>
                <a:sym typeface="Garamond"/>
              </a:rPr>
              <a:t>dedicates a significant portion of clinical practice to the evaluation and treatment of epilepsy</a:t>
            </a:r>
            <a:endParaRPr sz="1600">
              <a:latin typeface="Garamond"/>
              <a:ea typeface="Garamond"/>
              <a:cs typeface="Garamond"/>
              <a:sym typeface="Garamond"/>
            </a:endParaRPr>
          </a:p>
          <a:p>
            <a:pPr indent="-330200" lvl="0" marL="457200" rtl="0" algn="l">
              <a:lnSpc>
                <a:spcPct val="115000"/>
              </a:lnSpc>
              <a:spcBef>
                <a:spcPts val="0"/>
              </a:spcBef>
              <a:spcAft>
                <a:spcPts val="0"/>
              </a:spcAft>
              <a:buSzPts val="1600"/>
              <a:buFont typeface="Garamond"/>
              <a:buChar char="●"/>
            </a:pPr>
            <a:r>
              <a:rPr lang="en" sz="1600">
                <a:latin typeface="Garamond"/>
                <a:ea typeface="Garamond"/>
                <a:cs typeface="Garamond"/>
                <a:sym typeface="Garamond"/>
              </a:rPr>
              <a:t>is certified:</a:t>
            </a:r>
            <a:endParaRPr sz="1600">
              <a:latin typeface="Garamond"/>
              <a:ea typeface="Garamond"/>
              <a:cs typeface="Garamond"/>
              <a:sym typeface="Garamond"/>
            </a:endParaRPr>
          </a:p>
          <a:p>
            <a:pPr indent="457200" lvl="0" marL="457200" rtl="0" algn="l">
              <a:lnSpc>
                <a:spcPct val="115000"/>
              </a:lnSpc>
              <a:spcBef>
                <a:spcPts val="0"/>
              </a:spcBef>
              <a:spcAft>
                <a:spcPts val="0"/>
              </a:spcAft>
              <a:buNone/>
            </a:pPr>
            <a:r>
              <a:rPr lang="en" sz="1600">
                <a:latin typeface="Garamond"/>
                <a:ea typeface="Garamond"/>
                <a:cs typeface="Garamond"/>
                <a:sym typeface="Garamond"/>
              </a:rPr>
              <a:t>- by the American Board of Psychiatry and Neurology in epilepsy or neurology or neurology with special qualification in child neurology</a:t>
            </a:r>
            <a:endParaRPr sz="1600">
              <a:latin typeface="Garamond"/>
              <a:ea typeface="Garamond"/>
              <a:cs typeface="Garamond"/>
              <a:sym typeface="Garamond"/>
            </a:endParaRPr>
          </a:p>
          <a:p>
            <a:pPr indent="457200" lvl="0" marL="457200" rtl="0" algn="l">
              <a:lnSpc>
                <a:spcPct val="115000"/>
              </a:lnSpc>
              <a:spcBef>
                <a:spcPts val="0"/>
              </a:spcBef>
              <a:spcAft>
                <a:spcPts val="0"/>
              </a:spcAft>
              <a:buNone/>
            </a:pPr>
            <a:r>
              <a:rPr lang="en" sz="1600">
                <a:latin typeface="Garamond"/>
                <a:ea typeface="Garamond"/>
                <a:cs typeface="Garamond"/>
                <a:sym typeface="Garamond"/>
              </a:rPr>
              <a:t>- by the American Board of Psychiatry and Neurology or the American Board of Clinical Neurophysiology in neurophysiology.</a:t>
            </a:r>
            <a:endParaRPr sz="1600">
              <a:latin typeface="Garamond"/>
              <a:ea typeface="Garamond"/>
              <a:cs typeface="Garamond"/>
              <a:sym typeface="Garamond"/>
            </a:endParaRPr>
          </a:p>
          <a:p>
            <a:pPr indent="-330200" lvl="0" marL="457200" rtl="0" algn="l">
              <a:lnSpc>
                <a:spcPct val="115000"/>
              </a:lnSpc>
              <a:spcBef>
                <a:spcPts val="0"/>
              </a:spcBef>
              <a:spcAft>
                <a:spcPts val="0"/>
              </a:spcAft>
              <a:buSzPts val="1600"/>
              <a:buFont typeface="Garamond"/>
              <a:buChar char="●"/>
            </a:pPr>
            <a:r>
              <a:rPr lang="en" sz="1600">
                <a:highlight>
                  <a:srgbClr val="FFFFFF"/>
                </a:highlight>
                <a:latin typeface="Garamond"/>
                <a:ea typeface="Garamond"/>
                <a:cs typeface="Garamond"/>
                <a:sym typeface="Garamond"/>
              </a:rPr>
              <a:t>input safety and efficacy data derived from the treatment of </a:t>
            </a:r>
            <a:br>
              <a:rPr lang="en" sz="1600">
                <a:highlight>
                  <a:srgbClr val="FFFFFF"/>
                </a:highlight>
                <a:latin typeface="Garamond"/>
                <a:ea typeface="Garamond"/>
                <a:cs typeface="Garamond"/>
                <a:sym typeface="Garamond"/>
              </a:rPr>
            </a:br>
            <a:r>
              <a:rPr lang="en" sz="1600">
                <a:highlight>
                  <a:srgbClr val="FFFFFF"/>
                </a:highlight>
                <a:latin typeface="Garamond"/>
                <a:ea typeface="Garamond"/>
                <a:cs typeface="Garamond"/>
                <a:sym typeface="Garamond"/>
              </a:rPr>
              <a:t> patients for whom low-THC cannabis is prescribed </a:t>
            </a:r>
            <a:endParaRPr sz="1600">
              <a:latin typeface="Garamond"/>
              <a:ea typeface="Garamond"/>
              <a:cs typeface="Garamond"/>
              <a:sym typeface="Garamond"/>
            </a:endParaRPr>
          </a:p>
          <a:p>
            <a:pPr indent="0" lvl="0" marL="0" rtl="0" algn="l">
              <a:lnSpc>
                <a:spcPct val="115000"/>
              </a:lnSpc>
              <a:spcBef>
                <a:spcPts val="0"/>
              </a:spcBef>
              <a:spcAft>
                <a:spcPts val="0"/>
              </a:spcAft>
              <a:buNone/>
            </a:pPr>
            <a:r>
              <a:t/>
            </a:r>
            <a:endParaRPr sz="600">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en" sz="1600">
                <a:latin typeface="Garamond"/>
                <a:ea typeface="Garamond"/>
                <a:cs typeface="Garamond"/>
                <a:sym typeface="Garamond"/>
              </a:rPr>
              <a:t>A second physician qualified to prescribe low-THC cannabis must concur with the determination and concurrence is recorded in the patient's medical record</a:t>
            </a:r>
            <a:endParaRPr sz="1600">
              <a:latin typeface="Garamond"/>
              <a:ea typeface="Garamond"/>
              <a:cs typeface="Garamond"/>
              <a:sym typeface="Garamond"/>
            </a:endParaRPr>
          </a:p>
          <a:p>
            <a:pPr indent="0" lvl="0" marL="0" rtl="0" algn="l">
              <a:spcBef>
                <a:spcPts val="0"/>
              </a:spcBef>
              <a:spcAft>
                <a:spcPts val="0"/>
              </a:spcAft>
              <a:buNone/>
            </a:pPr>
            <a:r>
              <a:t/>
            </a:r>
            <a:endParaRPr sz="1600">
              <a:latin typeface="Garamond"/>
              <a:ea typeface="Garamond"/>
              <a:cs typeface="Garamond"/>
              <a:sym typeface="Garamond"/>
            </a:endParaRPr>
          </a:p>
        </p:txBody>
      </p:sp>
      <p:pic>
        <p:nvPicPr>
          <p:cNvPr id="292" name="Google Shape;292;p48"/>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pic>
        <p:nvPicPr>
          <p:cNvPr id="298" name="Google Shape;298;p49"/>
          <p:cNvPicPr preferRelativeResize="0"/>
          <p:nvPr/>
        </p:nvPicPr>
        <p:blipFill>
          <a:blip r:embed="rId3">
            <a:alphaModFix/>
          </a:blip>
          <a:stretch>
            <a:fillRect/>
          </a:stretch>
        </p:blipFill>
        <p:spPr>
          <a:xfrm>
            <a:off x="812125" y="3789394"/>
            <a:ext cx="1728337" cy="1521768"/>
          </a:xfrm>
          <a:prstGeom prst="rect">
            <a:avLst/>
          </a:prstGeom>
          <a:noFill/>
          <a:ln cap="flat" cmpd="sng" w="28575">
            <a:solidFill>
              <a:srgbClr val="000000"/>
            </a:solidFill>
            <a:prstDash val="solid"/>
            <a:round/>
            <a:headEnd len="sm" w="sm" type="none"/>
            <a:tailEnd len="sm" w="sm" type="none"/>
          </a:ln>
          <a:effectLst>
            <a:outerShdw blurRad="57150" rotWithShape="0" algn="bl" dir="3600000" dist="104775">
              <a:srgbClr val="000000">
                <a:alpha val="50000"/>
              </a:srgbClr>
            </a:outerShdw>
          </a:effectLst>
        </p:spPr>
      </p:pic>
      <p:pic>
        <p:nvPicPr>
          <p:cNvPr id="299" name="Google Shape;299;p49"/>
          <p:cNvPicPr preferRelativeResize="0"/>
          <p:nvPr/>
        </p:nvPicPr>
        <p:blipFill>
          <a:blip r:embed="rId4">
            <a:alphaModFix/>
          </a:blip>
          <a:stretch>
            <a:fillRect/>
          </a:stretch>
        </p:blipFill>
        <p:spPr>
          <a:xfrm>
            <a:off x="2453000" y="3156788"/>
            <a:ext cx="1698476" cy="1521768"/>
          </a:xfrm>
          <a:prstGeom prst="rect">
            <a:avLst/>
          </a:prstGeom>
          <a:noFill/>
          <a:ln cap="flat" cmpd="sng" w="28575">
            <a:solidFill>
              <a:srgbClr val="000000"/>
            </a:solidFill>
            <a:prstDash val="solid"/>
            <a:round/>
            <a:headEnd len="sm" w="sm" type="none"/>
            <a:tailEnd len="sm" w="sm" type="none"/>
          </a:ln>
          <a:effectLst>
            <a:outerShdw blurRad="57150" rotWithShape="0" algn="bl" dir="3600000" dist="95250">
              <a:srgbClr val="000000">
                <a:alpha val="50000"/>
              </a:srgbClr>
            </a:outerShdw>
          </a:effectLst>
        </p:spPr>
      </p:pic>
      <p:pic>
        <p:nvPicPr>
          <p:cNvPr id="300" name="Google Shape;300;p49"/>
          <p:cNvPicPr preferRelativeResize="0"/>
          <p:nvPr/>
        </p:nvPicPr>
        <p:blipFill>
          <a:blip r:embed="rId5">
            <a:alphaModFix/>
          </a:blip>
          <a:stretch>
            <a:fillRect/>
          </a:stretch>
        </p:blipFill>
        <p:spPr>
          <a:xfrm>
            <a:off x="3601900" y="2269444"/>
            <a:ext cx="1698469" cy="1519955"/>
          </a:xfrm>
          <a:prstGeom prst="rect">
            <a:avLst/>
          </a:prstGeom>
          <a:noFill/>
          <a:ln cap="flat" cmpd="sng" w="28575">
            <a:solidFill>
              <a:srgbClr val="000000"/>
            </a:solidFill>
            <a:prstDash val="solid"/>
            <a:round/>
            <a:headEnd len="sm" w="sm" type="none"/>
            <a:tailEnd len="sm" w="sm" type="none"/>
          </a:ln>
          <a:effectLst>
            <a:outerShdw blurRad="57150" rotWithShape="0" algn="bl" dir="3600000" dist="95250">
              <a:srgbClr val="000000">
                <a:alpha val="50000"/>
              </a:srgbClr>
            </a:outerShdw>
          </a:effectLst>
        </p:spPr>
      </p:pic>
      <p:pic>
        <p:nvPicPr>
          <p:cNvPr id="301" name="Google Shape;301;p49"/>
          <p:cNvPicPr preferRelativeResize="0"/>
          <p:nvPr/>
        </p:nvPicPr>
        <p:blipFill>
          <a:blip r:embed="rId6">
            <a:alphaModFix/>
          </a:blip>
          <a:stretch>
            <a:fillRect/>
          </a:stretch>
        </p:blipFill>
        <p:spPr>
          <a:xfrm>
            <a:off x="4572000" y="1637944"/>
            <a:ext cx="1698468" cy="1518851"/>
          </a:xfrm>
          <a:prstGeom prst="rect">
            <a:avLst/>
          </a:prstGeom>
          <a:noFill/>
          <a:ln cap="flat" cmpd="sng" w="28575">
            <a:solidFill>
              <a:srgbClr val="000000"/>
            </a:solidFill>
            <a:prstDash val="solid"/>
            <a:round/>
            <a:headEnd len="sm" w="sm" type="none"/>
            <a:tailEnd len="sm" w="sm" type="none"/>
          </a:ln>
          <a:effectLst>
            <a:outerShdw blurRad="57150" rotWithShape="0" algn="bl" dir="3600000" dist="85725">
              <a:srgbClr val="000000">
                <a:alpha val="50000"/>
              </a:srgbClr>
            </a:outerShdw>
          </a:effectLst>
        </p:spPr>
      </p:pic>
      <p:pic>
        <p:nvPicPr>
          <p:cNvPr id="302" name="Google Shape;302;p49"/>
          <p:cNvPicPr preferRelativeResize="0"/>
          <p:nvPr/>
        </p:nvPicPr>
        <p:blipFill>
          <a:blip r:embed="rId7">
            <a:alphaModFix/>
          </a:blip>
          <a:stretch>
            <a:fillRect/>
          </a:stretch>
        </p:blipFill>
        <p:spPr>
          <a:xfrm>
            <a:off x="5627275" y="750600"/>
            <a:ext cx="1674148" cy="1518843"/>
          </a:xfrm>
          <a:prstGeom prst="rect">
            <a:avLst/>
          </a:prstGeom>
          <a:noFill/>
          <a:ln cap="flat" cmpd="sng" w="28575">
            <a:solidFill>
              <a:srgbClr val="000000"/>
            </a:solidFill>
            <a:prstDash val="solid"/>
            <a:round/>
            <a:headEnd len="sm" w="sm" type="none"/>
            <a:tailEnd len="sm" w="sm" type="none"/>
          </a:ln>
          <a:effectLst>
            <a:outerShdw blurRad="57150" rotWithShape="0" algn="bl" dir="3540000" dist="95250">
              <a:srgbClr val="000000">
                <a:alpha val="50000"/>
              </a:srgbClr>
            </a:outerShdw>
          </a:effectLst>
        </p:spPr>
      </p:pic>
      <p:pic>
        <p:nvPicPr>
          <p:cNvPr id="303" name="Google Shape;303;p49"/>
          <p:cNvPicPr preferRelativeResize="0"/>
          <p:nvPr/>
        </p:nvPicPr>
        <p:blipFill>
          <a:blip r:embed="rId8">
            <a:alphaModFix/>
          </a:blip>
          <a:stretch>
            <a:fillRect/>
          </a:stretch>
        </p:blipFill>
        <p:spPr>
          <a:xfrm>
            <a:off x="6550850" y="114300"/>
            <a:ext cx="1674150" cy="1523638"/>
          </a:xfrm>
          <a:prstGeom prst="rect">
            <a:avLst/>
          </a:prstGeom>
          <a:noFill/>
          <a:ln cap="flat" cmpd="sng" w="19050">
            <a:solidFill>
              <a:srgbClr val="000000"/>
            </a:solidFill>
            <a:prstDash val="solid"/>
            <a:round/>
            <a:headEnd len="sm" w="sm" type="none"/>
            <a:tailEnd len="sm" w="sm" type="none"/>
          </a:ln>
          <a:effectLst>
            <a:outerShdw blurRad="57150" rotWithShape="0" algn="bl" dir="3540000" dist="66675">
              <a:srgbClr val="000000">
                <a:alpha val="50000"/>
              </a:srgbClr>
            </a:outerShdw>
          </a:effectLst>
        </p:spPr>
      </p:pic>
      <p:pic>
        <p:nvPicPr>
          <p:cNvPr id="304" name="Google Shape;304;p49"/>
          <p:cNvPicPr preferRelativeResize="0"/>
          <p:nvPr/>
        </p:nvPicPr>
        <p:blipFill>
          <a:blip r:embed="rId9">
            <a:alphaModFix/>
          </a:blip>
          <a:stretch>
            <a:fillRect/>
          </a:stretch>
        </p:blipFill>
        <p:spPr>
          <a:xfrm>
            <a:off x="482263" y="114300"/>
            <a:ext cx="2223122" cy="2059761"/>
          </a:xfrm>
          <a:prstGeom prst="rect">
            <a:avLst/>
          </a:prstGeom>
          <a:noFill/>
          <a:ln cap="flat" cmpd="sng" w="28575">
            <a:solidFill>
              <a:srgbClr val="000000"/>
            </a:solidFill>
            <a:prstDash val="solid"/>
            <a:round/>
            <a:headEnd len="sm" w="sm" type="none"/>
            <a:tailEnd len="sm" w="sm" type="none"/>
          </a:ln>
          <a:effectLst>
            <a:outerShdw blurRad="57150" rotWithShape="0" algn="bl" dir="3600000" dist="95250">
              <a:srgbClr val="000000">
                <a:alpha val="50000"/>
              </a:srgbClr>
            </a:outerShdw>
          </a:effectLst>
        </p:spPr>
      </p:pic>
      <p:pic>
        <p:nvPicPr>
          <p:cNvPr id="305" name="Google Shape;305;p49"/>
          <p:cNvPicPr preferRelativeResize="0"/>
          <p:nvPr/>
        </p:nvPicPr>
        <p:blipFill>
          <a:blip r:embed="rId10">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50"/>
          <p:cNvSpPr txBox="1"/>
          <p:nvPr/>
        </p:nvSpPr>
        <p:spPr>
          <a:xfrm>
            <a:off x="0" y="0"/>
            <a:ext cx="9144000" cy="62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5152"/>
                </a:solidFill>
                <a:latin typeface="Garamond"/>
                <a:ea typeface="Garamond"/>
                <a:cs typeface="Garamond"/>
                <a:sym typeface="Garamond"/>
              </a:rPr>
              <a:t>What Kind of Medicine is Available? </a:t>
            </a:r>
            <a:endParaRPr sz="3600">
              <a:solidFill>
                <a:srgbClr val="005152"/>
              </a:solidFill>
              <a:latin typeface="Garamond"/>
              <a:ea typeface="Garamond"/>
              <a:cs typeface="Garamond"/>
              <a:sym typeface="Garamond"/>
            </a:endParaRPr>
          </a:p>
        </p:txBody>
      </p:sp>
      <p:sp>
        <p:nvSpPr>
          <p:cNvPr id="312" name="Google Shape;312;p50"/>
          <p:cNvSpPr txBox="1"/>
          <p:nvPr/>
        </p:nvSpPr>
        <p:spPr>
          <a:xfrm>
            <a:off x="530250" y="848419"/>
            <a:ext cx="8183700" cy="3718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200">
                <a:solidFill>
                  <a:srgbClr val="1D2129"/>
                </a:solidFill>
                <a:latin typeface="Garamond"/>
                <a:ea typeface="Garamond"/>
                <a:cs typeface="Garamond"/>
                <a:sym typeface="Garamond"/>
              </a:rPr>
              <a:t>"Low-THC cannabis" means the plant Cannabis sativa L., and any part of that plant or any compound, manufacture, salt, derivative, mixture, preparation, resin, or oil of that plant that contains:</a:t>
            </a:r>
            <a:endParaRPr sz="2200">
              <a:solidFill>
                <a:srgbClr val="1D2129"/>
              </a:solidFill>
              <a:latin typeface="Garamond"/>
              <a:ea typeface="Garamond"/>
              <a:cs typeface="Garamond"/>
              <a:sym typeface="Garamond"/>
            </a:endParaRPr>
          </a:p>
          <a:p>
            <a:pPr indent="-368300" lvl="0" marL="457200" rtl="0" algn="l">
              <a:lnSpc>
                <a:spcPct val="115000"/>
              </a:lnSpc>
              <a:spcBef>
                <a:spcPts val="0"/>
              </a:spcBef>
              <a:spcAft>
                <a:spcPts val="0"/>
              </a:spcAft>
              <a:buClr>
                <a:srgbClr val="1D2129"/>
              </a:buClr>
              <a:buSzPts val="2200"/>
              <a:buFont typeface="Garamond"/>
              <a:buChar char="●"/>
            </a:pPr>
            <a:r>
              <a:rPr lang="en" sz="2200">
                <a:solidFill>
                  <a:srgbClr val="1D2129"/>
                </a:solidFill>
                <a:latin typeface="Garamond"/>
                <a:ea typeface="Garamond"/>
                <a:cs typeface="Garamond"/>
                <a:sym typeface="Garamond"/>
              </a:rPr>
              <a:t>not more than 0.5 percent by weight of tetrahydrocannabinols</a:t>
            </a:r>
            <a:endParaRPr sz="2200">
              <a:solidFill>
                <a:srgbClr val="1D2129"/>
              </a:solidFill>
              <a:latin typeface="Garamond"/>
              <a:ea typeface="Garamond"/>
              <a:cs typeface="Garamond"/>
              <a:sym typeface="Garamond"/>
            </a:endParaRPr>
          </a:p>
          <a:p>
            <a:pPr indent="-368300" lvl="0" marL="457200" rtl="0" algn="l">
              <a:lnSpc>
                <a:spcPct val="115000"/>
              </a:lnSpc>
              <a:spcBef>
                <a:spcPts val="0"/>
              </a:spcBef>
              <a:spcAft>
                <a:spcPts val="0"/>
              </a:spcAft>
              <a:buClr>
                <a:srgbClr val="1D2129"/>
              </a:buClr>
              <a:buSzPts val="2200"/>
              <a:buFont typeface="Garamond"/>
              <a:buChar char="●"/>
            </a:pPr>
            <a:r>
              <a:rPr lang="en" sz="2200">
                <a:solidFill>
                  <a:srgbClr val="1D2129"/>
                </a:solidFill>
                <a:latin typeface="Garamond"/>
                <a:ea typeface="Garamond"/>
                <a:cs typeface="Garamond"/>
                <a:sym typeface="Garamond"/>
              </a:rPr>
              <a:t>not less than 10 percent by weight of cannabidiol</a:t>
            </a:r>
            <a:endParaRPr sz="2200">
              <a:solidFill>
                <a:srgbClr val="1D2129"/>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t/>
            </a:r>
            <a:endParaRPr sz="2200">
              <a:solidFill>
                <a:srgbClr val="1D2129"/>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rPr lang="en" sz="2200">
                <a:solidFill>
                  <a:srgbClr val="1D2129"/>
                </a:solidFill>
                <a:latin typeface="Garamond"/>
                <a:ea typeface="Garamond"/>
                <a:cs typeface="Garamond"/>
                <a:sym typeface="Garamond"/>
              </a:rPr>
              <a:t>"Medical use" means the ingestion by a means of administration other than by smoking of a prescribed amount of low-THC cannabis by a person for whom low-THC cannabis is prescribed. Oils are currently the preferred method.</a:t>
            </a:r>
            <a:endParaRPr sz="2200">
              <a:solidFill>
                <a:srgbClr val="1D2129"/>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t/>
            </a:r>
            <a:endParaRPr sz="2200">
              <a:solidFill>
                <a:srgbClr val="1D2129"/>
              </a:solidFill>
              <a:latin typeface="Garamond"/>
              <a:ea typeface="Garamond"/>
              <a:cs typeface="Garamond"/>
              <a:sym typeface="Garamond"/>
            </a:endParaRPr>
          </a:p>
          <a:p>
            <a:pPr indent="0" lvl="0" marL="0" rtl="0" algn="l">
              <a:spcBef>
                <a:spcPts val="0"/>
              </a:spcBef>
              <a:spcAft>
                <a:spcPts val="0"/>
              </a:spcAft>
              <a:buNone/>
            </a:pPr>
            <a:r>
              <a:t/>
            </a:r>
            <a:endParaRPr sz="2200">
              <a:latin typeface="Garamond"/>
              <a:ea typeface="Garamond"/>
              <a:cs typeface="Garamond"/>
              <a:sym typeface="Garamond"/>
            </a:endParaRPr>
          </a:p>
        </p:txBody>
      </p:sp>
      <p:pic>
        <p:nvPicPr>
          <p:cNvPr id="313" name="Google Shape;313;p50"/>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1"/>
          <p:cNvSpPr txBox="1"/>
          <p:nvPr/>
        </p:nvSpPr>
        <p:spPr>
          <a:xfrm>
            <a:off x="2344950" y="304894"/>
            <a:ext cx="4454100" cy="63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5152"/>
                </a:solidFill>
                <a:latin typeface="Garamond"/>
                <a:ea typeface="Garamond"/>
                <a:cs typeface="Garamond"/>
                <a:sym typeface="Garamond"/>
              </a:rPr>
              <a:t>Dispensing</a:t>
            </a:r>
            <a:endParaRPr sz="3600">
              <a:solidFill>
                <a:srgbClr val="005152"/>
              </a:solidFill>
              <a:latin typeface="Garamond"/>
              <a:ea typeface="Garamond"/>
              <a:cs typeface="Garamond"/>
              <a:sym typeface="Garamond"/>
            </a:endParaRPr>
          </a:p>
        </p:txBody>
      </p:sp>
      <p:sp>
        <p:nvSpPr>
          <p:cNvPr id="320" name="Google Shape;320;p51"/>
          <p:cNvSpPr txBox="1"/>
          <p:nvPr/>
        </p:nvSpPr>
        <p:spPr>
          <a:xfrm>
            <a:off x="1254950" y="1365413"/>
            <a:ext cx="6663600" cy="2982600"/>
          </a:xfrm>
          <a:prstGeom prst="rect">
            <a:avLst/>
          </a:prstGeom>
          <a:gradFill>
            <a:gsLst>
              <a:gs pos="0">
                <a:srgbClr val="FFFFFF"/>
              </a:gs>
              <a:gs pos="100000">
                <a:srgbClr val="B3B3B3"/>
              </a:gs>
            </a:gsLst>
            <a:lin ang="5400012" scaled="0"/>
          </a:grad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1D2129"/>
              </a:buClr>
              <a:buSzPts val="2200"/>
              <a:buFont typeface="Garamond"/>
              <a:buChar char="●"/>
            </a:pPr>
            <a:r>
              <a:rPr lang="en" sz="2200">
                <a:solidFill>
                  <a:srgbClr val="1D2129"/>
                </a:solidFill>
                <a:latin typeface="Garamond"/>
                <a:ea typeface="Garamond"/>
                <a:cs typeface="Garamond"/>
                <a:sym typeface="Garamond"/>
              </a:rPr>
              <a:t>Compassionate Cultivation by Texas based company with facilities in Manchaca, TX</a:t>
            </a:r>
            <a:endParaRPr sz="2200">
              <a:solidFill>
                <a:srgbClr val="1D2129"/>
              </a:solidFill>
              <a:latin typeface="Garamond"/>
              <a:ea typeface="Garamond"/>
              <a:cs typeface="Garamond"/>
              <a:sym typeface="Garamond"/>
            </a:endParaRPr>
          </a:p>
          <a:p>
            <a:pPr indent="0" lvl="0" marL="457200" rtl="0" algn="l">
              <a:lnSpc>
                <a:spcPct val="115000"/>
              </a:lnSpc>
              <a:spcBef>
                <a:spcPts val="0"/>
              </a:spcBef>
              <a:spcAft>
                <a:spcPts val="0"/>
              </a:spcAft>
              <a:buNone/>
            </a:pPr>
            <a:r>
              <a:t/>
            </a:r>
            <a:endParaRPr sz="1000">
              <a:solidFill>
                <a:srgbClr val="1D2129"/>
              </a:solidFill>
              <a:latin typeface="Garamond"/>
              <a:ea typeface="Garamond"/>
              <a:cs typeface="Garamond"/>
              <a:sym typeface="Garamond"/>
            </a:endParaRPr>
          </a:p>
          <a:p>
            <a:pPr indent="-368300" lvl="0" marL="457200" rtl="0" algn="l">
              <a:lnSpc>
                <a:spcPct val="115000"/>
              </a:lnSpc>
              <a:spcBef>
                <a:spcPts val="0"/>
              </a:spcBef>
              <a:spcAft>
                <a:spcPts val="0"/>
              </a:spcAft>
              <a:buClr>
                <a:srgbClr val="1D2129"/>
              </a:buClr>
              <a:buSzPts val="2200"/>
              <a:buFont typeface="Garamond"/>
              <a:buChar char="●"/>
            </a:pPr>
            <a:r>
              <a:rPr lang="en" sz="2200">
                <a:solidFill>
                  <a:srgbClr val="1D2129"/>
                </a:solidFill>
                <a:latin typeface="Garamond"/>
                <a:ea typeface="Garamond"/>
                <a:cs typeface="Garamond"/>
                <a:sym typeface="Garamond"/>
              </a:rPr>
              <a:t>Cansortium Texas by Knox Medical based out of Florida with facilities in Schulenburg, TX</a:t>
            </a:r>
            <a:endParaRPr sz="2200">
              <a:solidFill>
                <a:srgbClr val="1D2129"/>
              </a:solidFill>
              <a:latin typeface="Garamond"/>
              <a:ea typeface="Garamond"/>
              <a:cs typeface="Garamond"/>
              <a:sym typeface="Garamond"/>
            </a:endParaRPr>
          </a:p>
          <a:p>
            <a:pPr indent="0" lvl="0" marL="457200" rtl="0" algn="l">
              <a:lnSpc>
                <a:spcPct val="115000"/>
              </a:lnSpc>
              <a:spcBef>
                <a:spcPts val="0"/>
              </a:spcBef>
              <a:spcAft>
                <a:spcPts val="0"/>
              </a:spcAft>
              <a:buNone/>
            </a:pPr>
            <a:r>
              <a:t/>
            </a:r>
            <a:endParaRPr sz="1000">
              <a:solidFill>
                <a:srgbClr val="1D2129"/>
              </a:solidFill>
              <a:latin typeface="Garamond"/>
              <a:ea typeface="Garamond"/>
              <a:cs typeface="Garamond"/>
              <a:sym typeface="Garamond"/>
            </a:endParaRPr>
          </a:p>
          <a:p>
            <a:pPr indent="-368300" lvl="0" marL="457200" rtl="0" algn="l">
              <a:lnSpc>
                <a:spcPct val="115000"/>
              </a:lnSpc>
              <a:spcBef>
                <a:spcPts val="0"/>
              </a:spcBef>
              <a:spcAft>
                <a:spcPts val="0"/>
              </a:spcAft>
              <a:buClr>
                <a:srgbClr val="1D2129"/>
              </a:buClr>
              <a:buSzPts val="2200"/>
              <a:buFont typeface="Garamond"/>
              <a:buChar char="●"/>
            </a:pPr>
            <a:r>
              <a:rPr lang="en" sz="2200">
                <a:solidFill>
                  <a:srgbClr val="1D2129"/>
                </a:solidFill>
                <a:latin typeface="Garamond"/>
                <a:ea typeface="Garamond"/>
                <a:cs typeface="Garamond"/>
                <a:sym typeface="Garamond"/>
              </a:rPr>
              <a:t>Surterra Texas by Florida based Surterra with no open facilities</a:t>
            </a:r>
            <a:endParaRPr sz="2200">
              <a:solidFill>
                <a:srgbClr val="1D2129"/>
              </a:solidFill>
              <a:latin typeface="Garamond"/>
              <a:ea typeface="Garamond"/>
              <a:cs typeface="Garamond"/>
              <a:sym typeface="Garamond"/>
            </a:endParaRPr>
          </a:p>
          <a:p>
            <a:pPr indent="0" lvl="0" marL="0" rtl="0" algn="l">
              <a:spcBef>
                <a:spcPts val="0"/>
              </a:spcBef>
              <a:spcAft>
                <a:spcPts val="0"/>
              </a:spcAft>
              <a:buNone/>
            </a:pPr>
            <a:r>
              <a:t/>
            </a:r>
            <a:endParaRPr sz="2200">
              <a:latin typeface="Garamond"/>
              <a:ea typeface="Garamond"/>
              <a:cs typeface="Garamond"/>
              <a:sym typeface="Garamond"/>
            </a:endParaRPr>
          </a:p>
        </p:txBody>
      </p:sp>
      <p:pic>
        <p:nvPicPr>
          <p:cNvPr id="321" name="Google Shape;321;p51"/>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2"/>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31818"/>
              </a:lnSpc>
              <a:spcBef>
                <a:spcPts val="0"/>
              </a:spcBef>
              <a:spcAft>
                <a:spcPts val="0"/>
              </a:spcAft>
              <a:buClr>
                <a:schemeClr val="dk2"/>
              </a:buClr>
              <a:buFont typeface="Times New Roman"/>
              <a:buNone/>
            </a:pPr>
            <a:r>
              <a:rPr i="0" lang="en" sz="4400" u="none" cap="none" strike="noStrike">
                <a:solidFill>
                  <a:schemeClr val="dk2"/>
                </a:solidFill>
                <a:latin typeface="Garamond"/>
                <a:ea typeface="Garamond"/>
                <a:cs typeface="Garamond"/>
                <a:sym typeface="Garamond"/>
              </a:rPr>
              <a:t>Current Penalties for Marijuana</a:t>
            </a:r>
            <a:endParaRPr>
              <a:latin typeface="Garamond"/>
              <a:ea typeface="Garamond"/>
              <a:cs typeface="Garamond"/>
              <a:sym typeface="Garamond"/>
            </a:endParaRPr>
          </a:p>
        </p:txBody>
      </p:sp>
      <p:sp>
        <p:nvSpPr>
          <p:cNvPr id="327" name="Google Shape;327;p52"/>
          <p:cNvSpPr txBox="1"/>
          <p:nvPr>
            <p:ph idx="1" type="body"/>
          </p:nvPr>
        </p:nvSpPr>
        <p:spPr>
          <a:xfrm>
            <a:off x="457200" y="1200150"/>
            <a:ext cx="8229600" cy="3352799"/>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graphicFrame>
        <p:nvGraphicFramePr>
          <p:cNvPr id="328" name="Google Shape;328;p52"/>
          <p:cNvGraphicFramePr/>
          <p:nvPr/>
        </p:nvGraphicFramePr>
        <p:xfrm>
          <a:off x="533400" y="895350"/>
          <a:ext cx="3000000" cy="3000000"/>
        </p:xfrm>
        <a:graphic>
          <a:graphicData uri="http://schemas.openxmlformats.org/drawingml/2006/table">
            <a:tbl>
              <a:tblPr>
                <a:noFill/>
                <a:tableStyleId>{C60C3FF6-D955-4ABD-87ED-038D861E991C}</a:tableStyleId>
              </a:tblPr>
              <a:tblGrid>
                <a:gridCol w="1924050"/>
                <a:gridCol w="1924050"/>
                <a:gridCol w="1924050"/>
                <a:gridCol w="1924050"/>
              </a:tblGrid>
              <a:tr h="318550">
                <a:tc>
                  <a:txBody>
                    <a:bodyPr>
                      <a:noAutofit/>
                    </a:bodyPr>
                    <a:lstStyle/>
                    <a:p>
                      <a:pPr indent="0" lvl="0" marL="0" marR="0" rtl="0" algn="ct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Offense</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E7F5E1"/>
                    </a:solidFill>
                  </a:tcPr>
                </a:tc>
                <a:tc>
                  <a:txBody>
                    <a:bodyPr>
                      <a:noAutofit/>
                    </a:bodyPr>
                    <a:lstStyle/>
                    <a:p>
                      <a:pPr indent="0" lvl="0" marL="0" marR="0" rtl="0" algn="ct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Penalty</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E7F5E1"/>
                    </a:solidFill>
                  </a:tcPr>
                </a:tc>
                <a:tc>
                  <a:txBody>
                    <a:bodyPr>
                      <a:noAutofit/>
                    </a:bodyPr>
                    <a:lstStyle/>
                    <a:p>
                      <a:pPr indent="0" lvl="0" marL="0" marR="0" rtl="0" algn="ct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Incarceration</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E7F5E1"/>
                    </a:solidFill>
                  </a:tcPr>
                </a:tc>
                <a:tc>
                  <a:txBody>
                    <a:bodyPr>
                      <a:noAutofit/>
                    </a:bodyPr>
                    <a:lstStyle/>
                    <a:p>
                      <a:pPr indent="0" lvl="0" marL="0" marR="0" rtl="0" algn="ct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Max. Fine  </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E7F5E1"/>
                    </a:solidFill>
                  </a:tcPr>
                </a:tc>
              </a:tr>
              <a:tr h="318550">
                <a:tc gridSpan="4">
                  <a:txBody>
                    <a:bodyPr>
                      <a:noAutofit/>
                    </a:bodyPr>
                    <a:lstStyle/>
                    <a:p>
                      <a:pPr indent="0" lvl="0" marL="0" marR="0" rtl="0" algn="l">
                        <a:lnSpc>
                          <a:spcPct val="100000"/>
                        </a:lnSpc>
                        <a:spcBef>
                          <a:spcPts val="0"/>
                        </a:spcBef>
                        <a:spcAft>
                          <a:spcPts val="0"/>
                        </a:spcAft>
                        <a:buClr>
                          <a:srgbClr val="222222"/>
                        </a:buClr>
                        <a:buFont typeface="Arial"/>
                        <a:buNone/>
                      </a:pPr>
                      <a:r>
                        <a:rPr b="0" lang="en" sz="1700" u="none" cap="none" strike="noStrike">
                          <a:solidFill>
                            <a:srgbClr val="222222"/>
                          </a:solidFill>
                          <a:latin typeface="Arial"/>
                          <a:ea typeface="Arial"/>
                          <a:cs typeface="Arial"/>
                          <a:sym typeface="Arial"/>
                        </a:rPr>
                        <a:t>Possession or </a:t>
                      </a:r>
                      <a:r>
                        <a:rPr b="0" i="0" lang="en" sz="1600" u="none" cap="none" strike="noStrike">
                          <a:solidFill>
                            <a:srgbClr val="222222"/>
                          </a:solidFill>
                          <a:latin typeface="Helvetica Neue"/>
                          <a:ea typeface="Helvetica Neue"/>
                          <a:cs typeface="Helvetica Neue"/>
                          <a:sym typeface="Helvetica Neue"/>
                        </a:rPr>
                        <a:t>Cultivation</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C5E5BD"/>
                    </a:solidFill>
                  </a:tcPr>
                </a:tc>
                <a:tc hMerge="1"/>
                <a:tc hMerge="1"/>
                <a:tc hMerge="1"/>
              </a:tr>
              <a:tr h="318550">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2 oz or less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Misdemeanor</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180 days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$ 2,000</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18550">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2 - 4 oz</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Misdemeanor</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 year</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$ 4,000</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582150">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4 oz to 5 lbs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180 days* - 2 years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18550">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5 - 50 lbs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2* - 10 years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18550">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50 - 2000 lbs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2* - 20 years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582150">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More than 2000 lbs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5* - 99 years</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$ 50,000</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18550">
                <a:tc gridSpan="4">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Mandatory minimum sentence</a:t>
                      </a:r>
                      <a:endParaRPr/>
                    </a:p>
                  </a:txBody>
                  <a:tcPr marT="27450" marB="27450" marR="91525" marL="4577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hMerge="1"/>
                <a:tc hMerge="1"/>
                <a:tc hMerge="1"/>
              </a:tr>
            </a:tbl>
          </a:graphicData>
        </a:graphic>
      </p:graphicFrame>
      <p:sp>
        <p:nvSpPr>
          <p:cNvPr id="329" name="Google Shape;329;p52"/>
          <p:cNvSpPr txBox="1"/>
          <p:nvPr/>
        </p:nvSpPr>
        <p:spPr>
          <a:xfrm>
            <a:off x="5181600" y="4174671"/>
            <a:ext cx="2743199" cy="4571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Font typeface="Arial"/>
              <a:buNone/>
            </a:pPr>
            <a:r>
              <a:rPr b="0" i="0" lang="en" sz="800" u="none" cap="none" strike="noStrike">
                <a:solidFill>
                  <a:srgbClr val="595959"/>
                </a:solidFill>
                <a:latin typeface="Questrial"/>
                <a:ea typeface="Questrial"/>
                <a:cs typeface="Questrial"/>
                <a:sym typeface="Questrial"/>
              </a:rPr>
              <a:t>Texas NORML </a:t>
            </a:r>
            <a:endParaRPr/>
          </a:p>
          <a:p>
            <a:pPr indent="0" lvl="0" marL="0" marR="0" rtl="0" algn="l">
              <a:lnSpc>
                <a:spcPct val="100000"/>
              </a:lnSpc>
              <a:spcBef>
                <a:spcPts val="0"/>
              </a:spcBef>
              <a:spcAft>
                <a:spcPts val="0"/>
              </a:spcAft>
              <a:buClr>
                <a:srgbClr val="595959"/>
              </a:buClr>
              <a:buFont typeface="Arial"/>
              <a:buNone/>
            </a:pPr>
            <a:r>
              <a:rPr b="0" i="0" lang="en" sz="800" u="sng" cap="none" strike="noStrike">
                <a:solidFill>
                  <a:schemeClr val="hlink"/>
                </a:solidFill>
                <a:latin typeface="Questrial"/>
                <a:ea typeface="Questrial"/>
                <a:cs typeface="Questrial"/>
                <a:sym typeface="Questrial"/>
                <a:hlinkClick r:id="rId3"/>
              </a:rPr>
              <a:t>http://norml.org/laws/item/texas-penalties-2</a:t>
            </a:r>
            <a:endParaRPr/>
          </a:p>
          <a:p>
            <a:pPr indent="0" lvl="0" marL="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pic>
        <p:nvPicPr>
          <p:cNvPr id="330" name="Google Shape;330;p52"/>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5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31818"/>
              </a:lnSpc>
              <a:spcBef>
                <a:spcPts val="0"/>
              </a:spcBef>
              <a:spcAft>
                <a:spcPts val="0"/>
              </a:spcAft>
              <a:buClr>
                <a:schemeClr val="dk2"/>
              </a:buClr>
              <a:buFont typeface="Times New Roman"/>
              <a:buNone/>
            </a:pPr>
            <a:r>
              <a:rPr i="0" lang="en" sz="4400" u="none" cap="none" strike="noStrike">
                <a:solidFill>
                  <a:schemeClr val="dk2"/>
                </a:solidFill>
                <a:latin typeface="Garamond"/>
                <a:ea typeface="Garamond"/>
                <a:cs typeface="Garamond"/>
                <a:sym typeface="Garamond"/>
              </a:rPr>
              <a:t>Current Penalties for Marijuana</a:t>
            </a:r>
            <a:endParaRPr>
              <a:latin typeface="Garamond"/>
              <a:ea typeface="Garamond"/>
              <a:cs typeface="Garamond"/>
              <a:sym typeface="Garamond"/>
            </a:endParaRPr>
          </a:p>
        </p:txBody>
      </p:sp>
      <p:sp>
        <p:nvSpPr>
          <p:cNvPr id="336" name="Google Shape;336;p5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graphicFrame>
        <p:nvGraphicFramePr>
          <p:cNvPr id="337" name="Google Shape;337;p53"/>
          <p:cNvGraphicFramePr/>
          <p:nvPr/>
        </p:nvGraphicFramePr>
        <p:xfrm>
          <a:off x="914400" y="819150"/>
          <a:ext cx="3000000" cy="3000000"/>
        </p:xfrm>
        <a:graphic>
          <a:graphicData uri="http://schemas.openxmlformats.org/drawingml/2006/table">
            <a:tbl>
              <a:tblPr>
                <a:noFill/>
                <a:tableStyleId>{C60C3FF6-D955-4ABD-87ED-038D861E991C}</a:tableStyleId>
              </a:tblPr>
              <a:tblGrid>
                <a:gridCol w="2133600"/>
                <a:gridCol w="2133600"/>
                <a:gridCol w="1507950"/>
                <a:gridCol w="1540050"/>
              </a:tblGrid>
              <a:tr h="296550">
                <a:tc gridSpan="4">
                  <a:txBody>
                    <a:bodyPr>
                      <a:noAutofit/>
                    </a:bodyPr>
                    <a:lstStyle/>
                    <a:p>
                      <a:pPr indent="0" lvl="0" marL="0" marR="0" rtl="0" algn="l">
                        <a:lnSpc>
                          <a:spcPct val="100000"/>
                        </a:lnSpc>
                        <a:spcBef>
                          <a:spcPts val="0"/>
                        </a:spcBef>
                        <a:spcAft>
                          <a:spcPts val="0"/>
                        </a:spcAft>
                        <a:buClr>
                          <a:srgbClr val="222222"/>
                        </a:buClr>
                        <a:buFont typeface="Arial"/>
                        <a:buNone/>
                      </a:pPr>
                      <a:r>
                        <a:rPr b="0" lang="en" sz="1700" u="none" cap="none" strike="noStrike">
                          <a:solidFill>
                            <a:srgbClr val="222222"/>
                          </a:solidFill>
                          <a:latin typeface="Arial"/>
                          <a:ea typeface="Arial"/>
                          <a:cs typeface="Arial"/>
                          <a:sym typeface="Arial"/>
                        </a:rPr>
                        <a:t>Sale</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C5E5BD"/>
                    </a:solidFill>
                  </a:tcPr>
                </a:tc>
                <a:tc hMerge="1"/>
                <a:tc hMerge="1"/>
                <a:tc hMerge="1"/>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7 g or less for no remuneration</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Misdemeanor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180 days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$ 2,000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7 g or less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Misdemeanor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 year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$ 4,000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576925">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7 g to 5 lbs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180 days* - 2 years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5 - 50 lbs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2* - 20 years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50 - 2000 lbs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5* - 99 years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More than 2000 lbs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10* - 99 years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274350">
                <a:tc>
                  <a:txBody>
                    <a:bodyPr>
                      <a:noAutofit/>
                    </a:bodyPr>
                    <a:lstStyle/>
                    <a:p>
                      <a:pPr indent="0" lvl="0" marL="0" marR="0" rtl="0" algn="l">
                        <a:lnSpc>
                          <a:spcPct val="100000"/>
                        </a:lnSpc>
                        <a:spcBef>
                          <a:spcPts val="0"/>
                        </a:spcBef>
                        <a:spcAft>
                          <a:spcPts val="0"/>
                        </a:spcAft>
                        <a:buClr>
                          <a:srgbClr val="000000"/>
                        </a:buClr>
                        <a:buFont typeface="Arial"/>
                        <a:buNone/>
                      </a:pPr>
                      <a:r>
                        <a:rPr b="0" lang="en" sz="1400" u="none" cap="none" strike="noStrike">
                          <a:latin typeface="Arial"/>
                          <a:ea typeface="Arial"/>
                          <a:cs typeface="Arial"/>
                          <a:sym typeface="Arial"/>
                        </a:rPr>
                        <a:t>To a minor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2* - 20 years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$ 10,000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217275">
                <a:tc gridSpan="4">
                  <a:txBody>
                    <a:bodyPr>
                      <a:noAutofit/>
                    </a:bodyPr>
                    <a:lstStyle/>
                    <a:p>
                      <a:pPr indent="0" lvl="0" marL="0" marR="0" rtl="0" algn="l">
                        <a:lnSpc>
                          <a:spcPct val="100000"/>
                        </a:lnSpc>
                        <a:spcBef>
                          <a:spcPts val="0"/>
                        </a:spcBef>
                        <a:spcAft>
                          <a:spcPts val="0"/>
                        </a:spcAft>
                        <a:buClr>
                          <a:srgbClr val="000000"/>
                        </a:buClr>
                        <a:buFont typeface="Arial"/>
                        <a:buNone/>
                      </a:pPr>
                      <a:r>
                        <a:rPr b="0" lang="en" sz="1700" u="none" cap="none" strike="noStrike">
                          <a:latin typeface="Arial"/>
                          <a:ea typeface="Arial"/>
                          <a:cs typeface="Arial"/>
                          <a:sym typeface="Arial"/>
                        </a:rPr>
                        <a:t>* Mandatory minimum sentence</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hMerge="1"/>
                <a:tc hMerge="1"/>
                <a:tc hMerge="1"/>
              </a:tr>
            </a:tbl>
          </a:graphicData>
        </a:graphic>
      </p:graphicFrame>
      <p:pic>
        <p:nvPicPr>
          <p:cNvPr id="338" name="Google Shape;338;p53"/>
          <p:cNvPicPr preferRelativeResize="0"/>
          <p:nvPr/>
        </p:nvPicPr>
        <p:blipFill rotWithShape="1">
          <a:blip r:embed="rId3">
            <a:alphaModFix/>
          </a:blip>
          <a:srcRect b="0" l="0" r="0" t="0"/>
          <a:stretch/>
        </p:blipFill>
        <p:spPr>
          <a:xfrm>
            <a:off x="4800600" y="4400550"/>
            <a:ext cx="2743199" cy="457200"/>
          </a:xfrm>
          <a:prstGeom prst="rect">
            <a:avLst/>
          </a:prstGeom>
          <a:noFill/>
          <a:ln>
            <a:noFill/>
          </a:ln>
        </p:spPr>
      </p:pic>
      <p:pic>
        <p:nvPicPr>
          <p:cNvPr id="339" name="Google Shape;339;p53"/>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54"/>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31818"/>
              </a:lnSpc>
              <a:spcBef>
                <a:spcPts val="0"/>
              </a:spcBef>
              <a:spcAft>
                <a:spcPts val="0"/>
              </a:spcAft>
              <a:buClr>
                <a:schemeClr val="dk2"/>
              </a:buClr>
              <a:buFont typeface="Times New Roman"/>
              <a:buNone/>
            </a:pPr>
            <a:r>
              <a:rPr i="0" lang="en" sz="4400" u="none" cap="none" strike="noStrike">
                <a:solidFill>
                  <a:schemeClr val="dk2"/>
                </a:solidFill>
                <a:latin typeface="Garamond"/>
                <a:ea typeface="Garamond"/>
                <a:cs typeface="Garamond"/>
                <a:sym typeface="Garamond"/>
              </a:rPr>
              <a:t>Current Penalties for Marijuana</a:t>
            </a:r>
            <a:endParaRPr>
              <a:latin typeface="Garamond"/>
              <a:ea typeface="Garamond"/>
              <a:cs typeface="Garamond"/>
              <a:sym typeface="Garamond"/>
            </a:endParaRPr>
          </a:p>
        </p:txBody>
      </p:sp>
      <p:sp>
        <p:nvSpPr>
          <p:cNvPr id="345" name="Google Shape;345;p54"/>
          <p:cNvSpPr txBox="1"/>
          <p:nvPr>
            <p:ph idx="1" type="body"/>
          </p:nvPr>
        </p:nvSpPr>
        <p:spPr>
          <a:xfrm>
            <a:off x="457200" y="1047750"/>
            <a:ext cx="8229600" cy="3725698"/>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graphicFrame>
        <p:nvGraphicFramePr>
          <p:cNvPr id="346" name="Google Shape;346;p54"/>
          <p:cNvGraphicFramePr/>
          <p:nvPr/>
        </p:nvGraphicFramePr>
        <p:xfrm>
          <a:off x="685800" y="819150"/>
          <a:ext cx="3000000" cy="3000000"/>
        </p:xfrm>
        <a:graphic>
          <a:graphicData uri="http://schemas.openxmlformats.org/drawingml/2006/table">
            <a:tbl>
              <a:tblPr>
                <a:noFill/>
                <a:tableStyleId>{C60C3FF6-D955-4ABD-87ED-038D861E991C}</a:tableStyleId>
              </a:tblPr>
              <a:tblGrid>
                <a:gridCol w="3505200"/>
                <a:gridCol w="1403675"/>
                <a:gridCol w="1568125"/>
                <a:gridCol w="1295400"/>
              </a:tblGrid>
              <a:tr h="179275">
                <a:tc gridSpan="4">
                  <a:txBody>
                    <a:bodyPr>
                      <a:noAutofit/>
                    </a:bodyPr>
                    <a:lstStyle/>
                    <a:p>
                      <a:pPr indent="0" lvl="0" marL="0" marR="0" rtl="0" algn="l">
                        <a:lnSpc>
                          <a:spcPct val="100000"/>
                        </a:lnSpc>
                        <a:spcBef>
                          <a:spcPts val="0"/>
                        </a:spcBef>
                        <a:spcAft>
                          <a:spcPts val="0"/>
                        </a:spcAft>
                        <a:buClr>
                          <a:srgbClr val="222222"/>
                        </a:buClr>
                        <a:buFont typeface="Arial"/>
                        <a:buNone/>
                      </a:pPr>
                      <a:r>
                        <a:rPr b="0" lang="en" sz="1500" u="none" cap="none" strike="noStrike">
                          <a:solidFill>
                            <a:srgbClr val="222222"/>
                          </a:solidFill>
                          <a:latin typeface="Arial"/>
                          <a:ea typeface="Arial"/>
                          <a:cs typeface="Arial"/>
                          <a:sym typeface="Arial"/>
                        </a:rPr>
                        <a:t>Hash &amp; Concentrates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C5E5BD"/>
                    </a:solidFill>
                  </a:tcPr>
                </a:tc>
                <a:tc hMerge="1"/>
                <a:tc hMerge="1"/>
                <a:tc hMerge="1"/>
              </a:tr>
              <a:tr h="476025">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Possession of less than 1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180 days - 2 years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2765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Possession of 1 - 4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2 - 10 years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2765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Possession of 4 - 400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2 - 20 years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476025">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Possession of more than 400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10 years - life</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$ 50,000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476025">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Manufacture or delivery of less than 1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180 days - 2 years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2765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Manufacture or delivery of 1 - 4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2 - 20 years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2765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Manufacture or delivery of 4 - 400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5 - 99 years</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476025">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Manufacture or delivery of more than 400 g</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10 years - life</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5450" marB="15450" marR="51525" marL="25750">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bl>
          </a:graphicData>
        </a:graphic>
      </p:graphicFrame>
      <p:sp>
        <p:nvSpPr>
          <p:cNvPr id="347" name="Google Shape;347;p54"/>
          <p:cNvSpPr txBox="1"/>
          <p:nvPr/>
        </p:nvSpPr>
        <p:spPr>
          <a:xfrm>
            <a:off x="4800600" y="4476750"/>
            <a:ext cx="2743199" cy="4571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Font typeface="Arial"/>
              <a:buNone/>
            </a:pPr>
            <a:r>
              <a:rPr b="0" i="0" lang="en" sz="800" u="none" cap="none" strike="noStrike">
                <a:solidFill>
                  <a:srgbClr val="595959"/>
                </a:solidFill>
                <a:latin typeface="Questrial"/>
                <a:ea typeface="Questrial"/>
                <a:cs typeface="Questrial"/>
                <a:sym typeface="Questrial"/>
              </a:rPr>
              <a:t>Texas NORML </a:t>
            </a:r>
            <a:endParaRPr/>
          </a:p>
          <a:p>
            <a:pPr indent="0" lvl="0" marL="0" marR="0" rtl="0" algn="l">
              <a:lnSpc>
                <a:spcPct val="100000"/>
              </a:lnSpc>
              <a:spcBef>
                <a:spcPts val="0"/>
              </a:spcBef>
              <a:spcAft>
                <a:spcPts val="0"/>
              </a:spcAft>
              <a:buClr>
                <a:srgbClr val="595959"/>
              </a:buClr>
              <a:buFont typeface="Arial"/>
              <a:buNone/>
            </a:pPr>
            <a:r>
              <a:rPr b="0" i="0" lang="en" sz="800" u="sng" cap="none" strike="noStrike">
                <a:solidFill>
                  <a:schemeClr val="hlink"/>
                </a:solidFill>
                <a:latin typeface="Questrial"/>
                <a:ea typeface="Questrial"/>
                <a:cs typeface="Questrial"/>
                <a:sym typeface="Questrial"/>
                <a:hlinkClick r:id="rId3"/>
              </a:rPr>
              <a:t>http://norml.org/laws/item/texas-penalties-2</a:t>
            </a:r>
            <a:endParaRPr/>
          </a:p>
          <a:p>
            <a:pPr indent="0" lvl="0" marL="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pic>
        <p:nvPicPr>
          <p:cNvPr id="348" name="Google Shape;348;p54"/>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55"/>
          <p:cNvSpPr txBox="1"/>
          <p:nvPr>
            <p:ph type="title"/>
          </p:nvPr>
        </p:nvSpPr>
        <p:spPr>
          <a:xfrm>
            <a:off x="311700" y="-32425"/>
            <a:ext cx="8520600" cy="973800"/>
          </a:xfrm>
          <a:prstGeom prst="rect">
            <a:avLst/>
          </a:prstGeom>
          <a:noFill/>
          <a:ln>
            <a:noFill/>
          </a:ln>
        </p:spPr>
        <p:txBody>
          <a:bodyPr anchorCtr="0" anchor="b" bIns="91425" lIns="91425" spcFirstLastPara="1" rIns="91425" wrap="square" tIns="91425">
            <a:noAutofit/>
          </a:bodyPr>
          <a:lstStyle/>
          <a:p>
            <a:pPr indent="0" lvl="0" marL="0" marR="0" rtl="0" algn="ctr">
              <a:lnSpc>
                <a:spcPct val="131818"/>
              </a:lnSpc>
              <a:spcBef>
                <a:spcPts val="0"/>
              </a:spcBef>
              <a:spcAft>
                <a:spcPts val="0"/>
              </a:spcAft>
              <a:buClr>
                <a:schemeClr val="dk2"/>
              </a:buClr>
              <a:buFont typeface="Times New Roman"/>
              <a:buNone/>
            </a:pPr>
            <a:r>
              <a:rPr i="0" lang="en" sz="4400" u="none" cap="none" strike="noStrike">
                <a:solidFill>
                  <a:schemeClr val="dk2"/>
                </a:solidFill>
                <a:latin typeface="Garamond"/>
                <a:ea typeface="Garamond"/>
                <a:cs typeface="Garamond"/>
                <a:sym typeface="Garamond"/>
              </a:rPr>
              <a:t>Current Penalties for Marijuana</a:t>
            </a:r>
            <a:endParaRPr>
              <a:latin typeface="Garamond"/>
              <a:ea typeface="Garamond"/>
              <a:cs typeface="Garamond"/>
              <a:sym typeface="Garamond"/>
            </a:endParaRPr>
          </a:p>
        </p:txBody>
      </p:sp>
      <p:sp>
        <p:nvSpPr>
          <p:cNvPr id="354" name="Google Shape;354;p55"/>
          <p:cNvSpPr txBox="1"/>
          <p:nvPr>
            <p:ph idx="1" type="body"/>
          </p:nvPr>
        </p:nvSpPr>
        <p:spPr>
          <a:xfrm>
            <a:off x="457200" y="1047750"/>
            <a:ext cx="8229600" cy="3725698"/>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graphicFrame>
        <p:nvGraphicFramePr>
          <p:cNvPr id="355" name="Google Shape;355;p55"/>
          <p:cNvGraphicFramePr/>
          <p:nvPr/>
        </p:nvGraphicFramePr>
        <p:xfrm>
          <a:off x="838200" y="666750"/>
          <a:ext cx="3000000" cy="3000000"/>
        </p:xfrm>
        <a:graphic>
          <a:graphicData uri="http://schemas.openxmlformats.org/drawingml/2006/table">
            <a:tbl>
              <a:tblPr>
                <a:noFill/>
                <a:tableStyleId>{C60C3FF6-D955-4ABD-87ED-038D861E991C}</a:tableStyleId>
              </a:tblPr>
              <a:tblGrid>
                <a:gridCol w="3080075"/>
                <a:gridCol w="1540050"/>
                <a:gridCol w="1155025"/>
                <a:gridCol w="1540050"/>
              </a:tblGrid>
              <a:tr h="217275">
                <a:tc gridSpan="4">
                  <a:txBody>
                    <a:bodyPr>
                      <a:noAutofit/>
                    </a:bodyPr>
                    <a:lstStyle/>
                    <a:p>
                      <a:pPr indent="0" lvl="0" marL="0" marR="0" rtl="0" algn="l">
                        <a:lnSpc>
                          <a:spcPct val="100000"/>
                        </a:lnSpc>
                        <a:spcBef>
                          <a:spcPts val="0"/>
                        </a:spcBef>
                        <a:spcAft>
                          <a:spcPts val="0"/>
                        </a:spcAft>
                        <a:buClr>
                          <a:srgbClr val="222222"/>
                        </a:buClr>
                        <a:buFont typeface="Arial"/>
                        <a:buNone/>
                      </a:pPr>
                      <a:r>
                        <a:rPr b="0" lang="en" sz="1500" u="none" cap="none" strike="noStrike">
                          <a:solidFill>
                            <a:srgbClr val="222222"/>
                          </a:solidFill>
                          <a:latin typeface="Arial"/>
                          <a:ea typeface="Arial"/>
                          <a:cs typeface="Arial"/>
                          <a:sym typeface="Arial"/>
                        </a:rPr>
                        <a:t>Paraphernalia</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C5E5BD"/>
                    </a:solidFill>
                  </a:tcPr>
                </a:tc>
                <a:tc hMerge="1"/>
                <a:tc hMerge="1"/>
                <a:tc hMerge="1"/>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Possession of paraphernalia</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Misdemeanor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N/A</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$ 500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Sale of paraphernalia (first offense)</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Misdemeanor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 year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$ 4,000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576925">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Sale of paraphernalia (subsequent offense)</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90 days* - 1 year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$ 4,000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576925">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To a minor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Felony</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180 days* - 2 years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$ 10,000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217275">
                <a:tc gridSpan="4">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Mandatory minimum sentence</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hMerge="1"/>
                <a:tc hMerge="1"/>
                <a:tc hMerge="1"/>
              </a:tr>
              <a:tr h="217275">
                <a:tc gridSpan="4">
                  <a:txBody>
                    <a:bodyPr>
                      <a:noAutofit/>
                    </a:bodyPr>
                    <a:lstStyle/>
                    <a:p>
                      <a:pPr indent="0" lvl="0" marL="0" marR="0" rtl="0" algn="l">
                        <a:lnSpc>
                          <a:spcPct val="100000"/>
                        </a:lnSpc>
                        <a:spcBef>
                          <a:spcPts val="0"/>
                        </a:spcBef>
                        <a:spcAft>
                          <a:spcPts val="0"/>
                        </a:spcAft>
                        <a:buClr>
                          <a:srgbClr val="222222"/>
                        </a:buClr>
                        <a:buFont typeface="Arial"/>
                        <a:buNone/>
                      </a:pPr>
                      <a:r>
                        <a:rPr b="0" lang="en" sz="1500" u="none" cap="none" strike="noStrike">
                          <a:solidFill>
                            <a:srgbClr val="222222"/>
                          </a:solidFill>
                          <a:latin typeface="Arial"/>
                          <a:ea typeface="Arial"/>
                          <a:cs typeface="Arial"/>
                          <a:sym typeface="Arial"/>
                        </a:rPr>
                        <a:t>Miscellaneous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C5E5BD"/>
                    </a:solidFill>
                  </a:tcPr>
                </a:tc>
                <a:tc hMerge="1"/>
                <a:tc hMerge="1"/>
                <a:tc hMerge="1"/>
              </a:tr>
              <a:tr h="397100">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Falsifying a drug test</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Misdemeanor</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180 days</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a:txBody>
                    <a:bodyPr>
                      <a:noAutofit/>
                    </a:bodyPr>
                    <a:lstStyle/>
                    <a:p>
                      <a:pPr indent="0" lvl="0" marL="0" marR="0" rtl="0" algn="r">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$ 2,000</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r>
              <a:tr h="397100">
                <a:tc gridSpan="4">
                  <a:txBody>
                    <a:bodyPr>
                      <a:noAutofit/>
                    </a:bodyPr>
                    <a:lstStyle/>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A person's driver's license is automatically suspended on final conviction of </a:t>
                      </a:r>
                      <a:endParaRPr/>
                    </a:p>
                    <a:p>
                      <a:pPr indent="0" lvl="0" marL="0" marR="0" rtl="0" algn="l">
                        <a:lnSpc>
                          <a:spcPct val="100000"/>
                        </a:lnSpc>
                        <a:spcBef>
                          <a:spcPts val="0"/>
                        </a:spcBef>
                        <a:spcAft>
                          <a:spcPts val="0"/>
                        </a:spcAft>
                        <a:buClr>
                          <a:srgbClr val="000000"/>
                        </a:buClr>
                        <a:buFont typeface="Arial"/>
                        <a:buNone/>
                      </a:pPr>
                      <a:r>
                        <a:rPr b="0" lang="en" sz="1500" u="none" cap="none" strike="noStrike">
                          <a:latin typeface="Arial"/>
                          <a:ea typeface="Arial"/>
                          <a:cs typeface="Arial"/>
                          <a:sym typeface="Arial"/>
                        </a:rPr>
                        <a:t>a drug offense.</a:t>
                      </a:r>
                      <a:endParaRPr/>
                    </a:p>
                  </a:txBody>
                  <a:tcPr marT="18725" marB="18725" marR="62425" marL="31225">
                    <a:lnL cap="flat" cmpd="sng" w="9525">
                      <a:solidFill>
                        <a:srgbClr val="C5E5BD"/>
                      </a:solidFill>
                      <a:prstDash val="solid"/>
                      <a:round/>
                      <a:headEnd len="sm" w="sm" type="none"/>
                      <a:tailEnd len="sm" w="sm" type="none"/>
                    </a:lnL>
                    <a:lnR cap="flat" cmpd="sng" w="9525">
                      <a:solidFill>
                        <a:srgbClr val="C5E5BD"/>
                      </a:solidFill>
                      <a:prstDash val="solid"/>
                      <a:round/>
                      <a:headEnd len="sm" w="sm" type="none"/>
                      <a:tailEnd len="sm" w="sm" type="none"/>
                    </a:lnR>
                    <a:lnT cap="flat" cmpd="sng" w="9525">
                      <a:solidFill>
                        <a:srgbClr val="C5E5BD"/>
                      </a:solidFill>
                      <a:prstDash val="solid"/>
                      <a:round/>
                      <a:headEnd len="sm" w="sm" type="none"/>
                      <a:tailEnd len="sm" w="sm" type="none"/>
                    </a:lnT>
                    <a:lnB cap="flat" cmpd="sng" w="9525">
                      <a:solidFill>
                        <a:srgbClr val="C5E5BD"/>
                      </a:solidFill>
                      <a:prstDash val="solid"/>
                      <a:round/>
                      <a:headEnd len="sm" w="sm" type="none"/>
                      <a:tailEnd len="sm" w="sm" type="none"/>
                    </a:lnB>
                    <a:solidFill>
                      <a:srgbClr val="F2FCEE"/>
                    </a:solidFill>
                  </a:tcPr>
                </a:tc>
                <a:tc hMerge="1"/>
                <a:tc hMerge="1"/>
                <a:tc hMerge="1"/>
              </a:tr>
            </a:tbl>
          </a:graphicData>
        </a:graphic>
      </p:graphicFrame>
      <p:sp>
        <p:nvSpPr>
          <p:cNvPr id="356" name="Google Shape;356;p55"/>
          <p:cNvSpPr txBox="1"/>
          <p:nvPr/>
        </p:nvSpPr>
        <p:spPr>
          <a:xfrm>
            <a:off x="4800600" y="4476750"/>
            <a:ext cx="2743199" cy="45719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Font typeface="Arial"/>
              <a:buNone/>
            </a:pPr>
            <a:r>
              <a:rPr b="0" i="0" lang="en" sz="800" u="none" cap="none" strike="noStrike">
                <a:solidFill>
                  <a:srgbClr val="595959"/>
                </a:solidFill>
                <a:latin typeface="Questrial"/>
                <a:ea typeface="Questrial"/>
                <a:cs typeface="Questrial"/>
                <a:sym typeface="Questrial"/>
              </a:rPr>
              <a:t>Texas NORML </a:t>
            </a:r>
            <a:endParaRPr/>
          </a:p>
          <a:p>
            <a:pPr indent="0" lvl="0" marL="0" marR="0" rtl="0" algn="l">
              <a:lnSpc>
                <a:spcPct val="100000"/>
              </a:lnSpc>
              <a:spcBef>
                <a:spcPts val="0"/>
              </a:spcBef>
              <a:spcAft>
                <a:spcPts val="0"/>
              </a:spcAft>
              <a:buClr>
                <a:srgbClr val="595959"/>
              </a:buClr>
              <a:buFont typeface="Arial"/>
              <a:buNone/>
            </a:pPr>
            <a:r>
              <a:rPr b="0" i="0" lang="en" sz="800" u="sng" cap="none" strike="noStrike">
                <a:solidFill>
                  <a:schemeClr val="hlink"/>
                </a:solidFill>
                <a:latin typeface="Questrial"/>
                <a:ea typeface="Questrial"/>
                <a:cs typeface="Questrial"/>
                <a:sym typeface="Questrial"/>
                <a:hlinkClick r:id="rId3"/>
              </a:rPr>
              <a:t>http://norml.org/laws/item/texas-penalties-2</a:t>
            </a:r>
            <a:endParaRPr/>
          </a:p>
          <a:p>
            <a:pPr indent="0" lvl="0" marL="0" marR="0" rtl="0" algn="l">
              <a:lnSpc>
                <a:spcPct val="100000"/>
              </a:lnSpc>
              <a:spcBef>
                <a:spcPts val="0"/>
              </a:spcBef>
              <a:spcAft>
                <a:spcPts val="0"/>
              </a:spcAft>
              <a:buClr>
                <a:srgbClr val="595959"/>
              </a:buClr>
              <a:buFont typeface="Arial"/>
              <a:buNone/>
            </a:pPr>
            <a:r>
              <a:t/>
            </a:r>
            <a:endParaRPr b="0" i="0" sz="2400" u="none" cap="none" strike="noStrike">
              <a:solidFill>
                <a:srgbClr val="595959"/>
              </a:solidFill>
              <a:latin typeface="Questrial"/>
              <a:ea typeface="Questrial"/>
              <a:cs typeface="Questrial"/>
              <a:sym typeface="Questrial"/>
            </a:endParaRPr>
          </a:p>
        </p:txBody>
      </p:sp>
      <p:pic>
        <p:nvPicPr>
          <p:cNvPr id="357" name="Google Shape;357;p55"/>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56"/>
          <p:cNvSpPr txBox="1"/>
          <p:nvPr>
            <p:ph type="title"/>
          </p:nvPr>
        </p:nvSpPr>
        <p:spPr>
          <a:xfrm>
            <a:off x="311700" y="-69375"/>
            <a:ext cx="8520600" cy="525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Garamond"/>
                <a:ea typeface="Garamond"/>
                <a:cs typeface="Garamond"/>
                <a:sym typeface="Garamond"/>
              </a:rPr>
              <a:t>Agenda</a:t>
            </a:r>
            <a:endParaRPr>
              <a:latin typeface="Garamond"/>
              <a:ea typeface="Garamond"/>
              <a:cs typeface="Garamond"/>
              <a:sym typeface="Garamond"/>
            </a:endParaRPr>
          </a:p>
        </p:txBody>
      </p:sp>
      <p:sp>
        <p:nvSpPr>
          <p:cNvPr id="363" name="Google Shape;363;p56"/>
          <p:cNvSpPr txBox="1"/>
          <p:nvPr>
            <p:ph idx="1" type="body"/>
          </p:nvPr>
        </p:nvSpPr>
        <p:spPr>
          <a:xfrm>
            <a:off x="311700" y="515350"/>
            <a:ext cx="8520600" cy="436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1D2129"/>
                </a:solidFill>
                <a:latin typeface="Garamond"/>
                <a:ea typeface="Garamond"/>
                <a:cs typeface="Garamond"/>
                <a:sym typeface="Garamond"/>
              </a:rPr>
              <a:t>Texas Legislative Session 101</a:t>
            </a:r>
            <a:endParaRPr b="1">
              <a:solidFill>
                <a:srgbClr val="1D2129"/>
              </a:solidFill>
              <a:latin typeface="Garamond"/>
              <a:ea typeface="Garamond"/>
              <a:cs typeface="Garamond"/>
              <a:sym typeface="Garamond"/>
            </a:endParaRPr>
          </a:p>
          <a:p>
            <a:pPr indent="0" lvl="0" marL="0" rtl="0" algn="ctr">
              <a:spcBef>
                <a:spcPts val="0"/>
              </a:spcBef>
              <a:spcAft>
                <a:spcPts val="0"/>
              </a:spcAft>
              <a:buNone/>
            </a:pPr>
            <a:r>
              <a:rPr lang="en" sz="1600">
                <a:solidFill>
                  <a:srgbClr val="1D2129"/>
                </a:solidFill>
                <a:latin typeface="Garamond"/>
                <a:ea typeface="Garamond"/>
                <a:cs typeface="Garamond"/>
                <a:sym typeface="Garamond"/>
              </a:rPr>
              <a:t>Heather Fazio, Texans for Responsible Marijuana Policy</a:t>
            </a:r>
            <a:r>
              <a:rPr lang="en">
                <a:solidFill>
                  <a:srgbClr val="1D2129"/>
                </a:solidFill>
                <a:latin typeface="Garamond"/>
                <a:ea typeface="Garamond"/>
                <a:cs typeface="Garamond"/>
                <a:sym typeface="Garamond"/>
              </a:rPr>
              <a:t> </a:t>
            </a:r>
            <a:endParaRPr>
              <a:solidFill>
                <a:srgbClr val="1D2129"/>
              </a:solidFill>
              <a:latin typeface="Garamond"/>
              <a:ea typeface="Garamond"/>
              <a:cs typeface="Garamond"/>
              <a:sym typeface="Garamond"/>
            </a:endParaRPr>
          </a:p>
          <a:p>
            <a:pPr indent="0" lvl="0" marL="0" rtl="0" algn="ctr">
              <a:spcBef>
                <a:spcPts val="0"/>
              </a:spcBef>
              <a:spcAft>
                <a:spcPts val="0"/>
              </a:spcAft>
              <a:buNone/>
            </a:pPr>
            <a:r>
              <a:rPr lang="en" sz="1400">
                <a:solidFill>
                  <a:srgbClr val="1D2129"/>
                </a:solidFill>
                <a:latin typeface="Garamond"/>
                <a:ea typeface="Garamond"/>
                <a:cs typeface="Garamond"/>
                <a:sym typeface="Garamond"/>
              </a:rPr>
              <a:t>-- Learn about our legislative timeline and currently filed bill</a:t>
            </a:r>
            <a:endParaRPr sz="1400">
              <a:solidFill>
                <a:srgbClr val="1D2129"/>
              </a:solidFill>
              <a:latin typeface="Garamond"/>
              <a:ea typeface="Garamond"/>
              <a:cs typeface="Garamond"/>
              <a:sym typeface="Garamond"/>
            </a:endParaRPr>
          </a:p>
          <a:p>
            <a:pPr indent="0" lvl="0" marL="0" rtl="0" algn="ctr">
              <a:spcBef>
                <a:spcPts val="0"/>
              </a:spcBef>
              <a:spcAft>
                <a:spcPts val="0"/>
              </a:spcAft>
              <a:buNone/>
            </a:pPr>
            <a:r>
              <a:rPr lang="en">
                <a:solidFill>
                  <a:srgbClr val="1D2129"/>
                </a:solidFill>
                <a:latin typeface="Garamond"/>
                <a:ea typeface="Garamond"/>
                <a:cs typeface="Garamond"/>
                <a:sym typeface="Garamond"/>
              </a:rPr>
              <a:t>	</a:t>
            </a:r>
            <a:endParaRPr sz="800">
              <a:solidFill>
                <a:srgbClr val="1D2129"/>
              </a:solidFill>
              <a:latin typeface="Garamond"/>
              <a:ea typeface="Garamond"/>
              <a:cs typeface="Garamond"/>
              <a:sym typeface="Garamond"/>
            </a:endParaRPr>
          </a:p>
          <a:p>
            <a:pPr indent="0" lvl="0" marL="0" rtl="0" algn="ctr">
              <a:spcBef>
                <a:spcPts val="0"/>
              </a:spcBef>
              <a:spcAft>
                <a:spcPts val="0"/>
              </a:spcAft>
              <a:buNone/>
            </a:pPr>
            <a:r>
              <a:rPr b="1" lang="en">
                <a:solidFill>
                  <a:srgbClr val="1D2129"/>
                </a:solidFill>
                <a:latin typeface="Garamond"/>
                <a:ea typeface="Garamond"/>
                <a:cs typeface="Garamond"/>
                <a:sym typeface="Garamond"/>
              </a:rPr>
              <a:t>Customize Your Messagi</a:t>
            </a:r>
            <a:r>
              <a:rPr b="1" lang="en">
                <a:solidFill>
                  <a:srgbClr val="1D2129"/>
                </a:solidFill>
                <a:latin typeface="Garamond"/>
                <a:ea typeface="Garamond"/>
                <a:cs typeface="Garamond"/>
                <a:sym typeface="Garamond"/>
              </a:rPr>
              <a:t>ng</a:t>
            </a:r>
            <a:endParaRPr b="1">
              <a:solidFill>
                <a:srgbClr val="1D2129"/>
              </a:solidFill>
              <a:latin typeface="Garamond"/>
              <a:ea typeface="Garamond"/>
              <a:cs typeface="Garamond"/>
              <a:sym typeface="Garamond"/>
            </a:endParaRPr>
          </a:p>
          <a:p>
            <a:pPr indent="0" lvl="0" marL="0" rtl="0" algn="ctr">
              <a:spcBef>
                <a:spcPts val="0"/>
              </a:spcBef>
              <a:spcAft>
                <a:spcPts val="0"/>
              </a:spcAft>
              <a:buNone/>
            </a:pPr>
            <a:r>
              <a:rPr lang="en" sz="1600">
                <a:solidFill>
                  <a:srgbClr val="1D2129"/>
                </a:solidFill>
                <a:latin typeface="Garamond"/>
                <a:ea typeface="Garamond"/>
                <a:cs typeface="Garamond"/>
                <a:sym typeface="Garamond"/>
              </a:rPr>
              <a:t>John Baucum, Republicans Against Marijuana Prohibition</a:t>
            </a:r>
            <a:endParaRPr sz="1600">
              <a:solidFill>
                <a:srgbClr val="1D2129"/>
              </a:solidFill>
              <a:latin typeface="Garamond"/>
              <a:ea typeface="Garamond"/>
              <a:cs typeface="Garamond"/>
              <a:sym typeface="Garamond"/>
            </a:endParaRPr>
          </a:p>
          <a:p>
            <a:pPr indent="0" lvl="0" marL="0" rtl="0" algn="ctr">
              <a:spcBef>
                <a:spcPts val="0"/>
              </a:spcBef>
              <a:spcAft>
                <a:spcPts val="0"/>
              </a:spcAft>
              <a:buNone/>
            </a:pPr>
            <a:r>
              <a:rPr lang="en" sz="1400">
                <a:solidFill>
                  <a:srgbClr val="1D2129"/>
                </a:solidFill>
                <a:latin typeface="Garamond"/>
                <a:ea typeface="Garamond"/>
                <a:cs typeface="Garamond"/>
                <a:sym typeface="Garamond"/>
              </a:rPr>
              <a:t>-- Develop your message based on the legislators’ background and interest</a:t>
            </a:r>
            <a:endParaRPr sz="1400">
              <a:solidFill>
                <a:srgbClr val="1D2129"/>
              </a:solidFill>
              <a:latin typeface="Garamond"/>
              <a:ea typeface="Garamond"/>
              <a:cs typeface="Garamond"/>
              <a:sym typeface="Garamond"/>
            </a:endParaRPr>
          </a:p>
          <a:p>
            <a:pPr indent="0" lvl="0" marL="0" rtl="0" algn="ctr">
              <a:spcBef>
                <a:spcPts val="0"/>
              </a:spcBef>
              <a:spcAft>
                <a:spcPts val="0"/>
              </a:spcAft>
              <a:buNone/>
            </a:pPr>
            <a:r>
              <a:t/>
            </a:r>
            <a:endParaRPr sz="800">
              <a:solidFill>
                <a:srgbClr val="1D2129"/>
              </a:solidFill>
              <a:latin typeface="Garamond"/>
              <a:ea typeface="Garamond"/>
              <a:cs typeface="Garamond"/>
              <a:sym typeface="Garamond"/>
            </a:endParaRPr>
          </a:p>
          <a:p>
            <a:pPr indent="0" lvl="0" marL="0" rtl="0" algn="ctr">
              <a:spcBef>
                <a:spcPts val="0"/>
              </a:spcBef>
              <a:spcAft>
                <a:spcPts val="0"/>
              </a:spcAft>
              <a:buNone/>
            </a:pPr>
            <a:r>
              <a:rPr b="1" lang="en">
                <a:solidFill>
                  <a:srgbClr val="1D2129"/>
                </a:solidFill>
                <a:latin typeface="Garamond"/>
                <a:ea typeface="Garamond"/>
                <a:cs typeface="Garamond"/>
                <a:sym typeface="Garamond"/>
              </a:rPr>
              <a:t>Facts and Myths</a:t>
            </a:r>
            <a:endParaRPr b="1">
              <a:solidFill>
                <a:srgbClr val="1D2129"/>
              </a:solidFill>
              <a:latin typeface="Garamond"/>
              <a:ea typeface="Garamond"/>
              <a:cs typeface="Garamond"/>
              <a:sym typeface="Garamond"/>
            </a:endParaRPr>
          </a:p>
          <a:p>
            <a:pPr indent="0" lvl="0" marL="0" rtl="0" algn="ctr">
              <a:spcBef>
                <a:spcPts val="0"/>
              </a:spcBef>
              <a:spcAft>
                <a:spcPts val="0"/>
              </a:spcAft>
              <a:buNone/>
            </a:pPr>
            <a:r>
              <a:rPr lang="en" sz="1600">
                <a:solidFill>
                  <a:srgbClr val="1D2129"/>
                </a:solidFill>
                <a:latin typeface="Garamond"/>
                <a:ea typeface="Garamond"/>
                <a:cs typeface="Garamond"/>
                <a:sym typeface="Garamond"/>
              </a:rPr>
              <a:t>Carlos Caro, Foundation for an Informed Texas</a:t>
            </a:r>
            <a:endParaRPr sz="1600">
              <a:solidFill>
                <a:srgbClr val="1D2129"/>
              </a:solidFill>
              <a:latin typeface="Garamond"/>
              <a:ea typeface="Garamond"/>
              <a:cs typeface="Garamond"/>
              <a:sym typeface="Garamond"/>
            </a:endParaRPr>
          </a:p>
          <a:p>
            <a:pPr indent="0" lvl="0" marL="0" rtl="0" algn="ctr">
              <a:spcBef>
                <a:spcPts val="0"/>
              </a:spcBef>
              <a:spcAft>
                <a:spcPts val="0"/>
              </a:spcAft>
              <a:buNone/>
            </a:pPr>
            <a:r>
              <a:rPr lang="en" sz="1400">
                <a:solidFill>
                  <a:srgbClr val="1D2129"/>
                </a:solidFill>
                <a:latin typeface="Garamond"/>
                <a:ea typeface="Garamond"/>
                <a:cs typeface="Garamond"/>
                <a:sym typeface="Garamond"/>
              </a:rPr>
              <a:t>-- Understand how to dispel common misconceptions with fact based dialog</a:t>
            </a:r>
            <a:endParaRPr sz="1400">
              <a:solidFill>
                <a:srgbClr val="1D2129"/>
              </a:solidFill>
              <a:latin typeface="Garamond"/>
              <a:ea typeface="Garamond"/>
              <a:cs typeface="Garamond"/>
              <a:sym typeface="Garamond"/>
            </a:endParaRPr>
          </a:p>
          <a:p>
            <a:pPr indent="0" lvl="0" marL="0" rtl="0" algn="ctr">
              <a:spcBef>
                <a:spcPts val="0"/>
              </a:spcBef>
              <a:spcAft>
                <a:spcPts val="0"/>
              </a:spcAft>
              <a:buNone/>
            </a:pPr>
            <a:r>
              <a:t/>
            </a:r>
            <a:endParaRPr sz="800">
              <a:solidFill>
                <a:srgbClr val="1D2129"/>
              </a:solidFill>
              <a:latin typeface="Garamond"/>
              <a:ea typeface="Garamond"/>
              <a:cs typeface="Garamond"/>
              <a:sym typeface="Garamond"/>
            </a:endParaRPr>
          </a:p>
          <a:p>
            <a:pPr indent="0" lvl="0" marL="0" rtl="0" algn="ctr">
              <a:spcBef>
                <a:spcPts val="0"/>
              </a:spcBef>
              <a:spcAft>
                <a:spcPts val="0"/>
              </a:spcAft>
              <a:buNone/>
            </a:pPr>
            <a:r>
              <a:t/>
            </a:r>
            <a:endParaRPr sz="800">
              <a:solidFill>
                <a:srgbClr val="1D2129"/>
              </a:solidFill>
              <a:latin typeface="Garamond"/>
              <a:ea typeface="Garamond"/>
              <a:cs typeface="Garamond"/>
              <a:sym typeface="Garamond"/>
            </a:endParaRPr>
          </a:p>
          <a:p>
            <a:pPr indent="0" lvl="0" marL="0" rtl="0" algn="ctr">
              <a:spcBef>
                <a:spcPts val="0"/>
              </a:spcBef>
              <a:spcAft>
                <a:spcPts val="0"/>
              </a:spcAft>
              <a:buNone/>
            </a:pPr>
            <a:r>
              <a:rPr b="1" lang="en">
                <a:solidFill>
                  <a:srgbClr val="1D2129"/>
                </a:solidFill>
                <a:latin typeface="Garamond"/>
                <a:ea typeface="Garamond"/>
                <a:cs typeface="Garamond"/>
                <a:sym typeface="Garamond"/>
              </a:rPr>
              <a:t>BREAK (10 minutes)</a:t>
            </a:r>
            <a:endParaRPr b="1">
              <a:solidFill>
                <a:srgbClr val="1D2129"/>
              </a:solidFill>
              <a:latin typeface="Garamond"/>
              <a:ea typeface="Garamond"/>
              <a:cs typeface="Garamond"/>
              <a:sym typeface="Garamond"/>
            </a:endParaRPr>
          </a:p>
          <a:p>
            <a:pPr indent="0" lvl="0" marL="0" rtl="0" algn="ctr">
              <a:spcBef>
                <a:spcPts val="0"/>
              </a:spcBef>
              <a:spcAft>
                <a:spcPts val="0"/>
              </a:spcAft>
              <a:buNone/>
            </a:pPr>
            <a:r>
              <a:t/>
            </a:r>
            <a:endParaRPr sz="800">
              <a:solidFill>
                <a:srgbClr val="1D2129"/>
              </a:solidFill>
              <a:latin typeface="Garamond"/>
              <a:ea typeface="Garamond"/>
              <a:cs typeface="Garamond"/>
              <a:sym typeface="Garamond"/>
            </a:endParaRPr>
          </a:p>
          <a:p>
            <a:pPr indent="0" lvl="0" marL="0" rtl="0" algn="ctr">
              <a:spcBef>
                <a:spcPts val="0"/>
              </a:spcBef>
              <a:spcAft>
                <a:spcPts val="0"/>
              </a:spcAft>
              <a:buNone/>
            </a:pPr>
            <a:r>
              <a:rPr b="1" lang="en">
                <a:solidFill>
                  <a:srgbClr val="1D2129"/>
                </a:solidFill>
                <a:latin typeface="Garamond"/>
                <a:ea typeface="Garamond"/>
                <a:cs typeface="Garamond"/>
                <a:sym typeface="Garamond"/>
              </a:rPr>
              <a:t>Written Testimony Workshop</a:t>
            </a:r>
            <a:endParaRPr b="1">
              <a:solidFill>
                <a:srgbClr val="1D2129"/>
              </a:solidFill>
              <a:latin typeface="Garamond"/>
              <a:ea typeface="Garamond"/>
              <a:cs typeface="Garamond"/>
              <a:sym typeface="Garamond"/>
            </a:endParaRPr>
          </a:p>
          <a:p>
            <a:pPr indent="0" lvl="0" marL="0" rtl="0" algn="ctr">
              <a:spcBef>
                <a:spcPts val="0"/>
              </a:spcBef>
              <a:spcAft>
                <a:spcPts val="0"/>
              </a:spcAft>
              <a:buClr>
                <a:schemeClr val="dk1"/>
              </a:buClr>
              <a:buSzPts val="1100"/>
              <a:buFont typeface="Arial"/>
              <a:buNone/>
            </a:pPr>
            <a:r>
              <a:t/>
            </a:r>
            <a:endParaRPr>
              <a:solidFill>
                <a:schemeClr val="dk1"/>
              </a:solidFill>
              <a:highlight>
                <a:srgbClr val="FFFFFF"/>
              </a:highlight>
              <a:latin typeface="Garamond"/>
              <a:ea typeface="Garamond"/>
              <a:cs typeface="Garamond"/>
              <a:sym typeface="Garamond"/>
            </a:endParaRPr>
          </a:p>
        </p:txBody>
      </p:sp>
      <p:pic>
        <p:nvPicPr>
          <p:cNvPr id="364" name="Google Shape;364;p56"/>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FEFEF"/>
        </a:solidFill>
      </p:bgPr>
    </p:bg>
    <p:spTree>
      <p:nvGrpSpPr>
        <p:cNvPr id="368" name="Shape 368"/>
        <p:cNvGrpSpPr/>
        <p:nvPr/>
      </p:nvGrpSpPr>
      <p:grpSpPr>
        <a:xfrm>
          <a:off x="0" y="0"/>
          <a:ext cx="0" cy="0"/>
          <a:chOff x="0" y="0"/>
          <a:chExt cx="0" cy="0"/>
        </a:xfrm>
      </p:grpSpPr>
      <p:sp>
        <p:nvSpPr>
          <p:cNvPr id="369" name="Google Shape;369;p57"/>
          <p:cNvSpPr txBox="1"/>
          <p:nvPr>
            <p:ph type="title"/>
          </p:nvPr>
        </p:nvSpPr>
        <p:spPr>
          <a:xfrm>
            <a:off x="311700" y="703650"/>
            <a:ext cx="5436300" cy="386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latin typeface="Garamond"/>
                <a:ea typeface="Garamond"/>
                <a:cs typeface="Garamond"/>
                <a:sym typeface="Garamond"/>
              </a:rPr>
              <a:t>Heather Fazio</a:t>
            </a:r>
            <a:endParaRPr b="1" sz="4800">
              <a:latin typeface="Garamond"/>
              <a:ea typeface="Garamond"/>
              <a:cs typeface="Garamond"/>
              <a:sym typeface="Garamond"/>
            </a:endParaRPr>
          </a:p>
          <a:p>
            <a:pPr indent="0" lvl="0" marL="0" rtl="0" algn="ctr">
              <a:spcBef>
                <a:spcPts val="0"/>
              </a:spcBef>
              <a:spcAft>
                <a:spcPts val="0"/>
              </a:spcAft>
              <a:buNone/>
            </a:pPr>
            <a:r>
              <a:t/>
            </a:r>
            <a:endParaRPr sz="3600">
              <a:latin typeface="Garamond"/>
              <a:ea typeface="Garamond"/>
              <a:cs typeface="Garamond"/>
              <a:sym typeface="Garamond"/>
            </a:endParaRPr>
          </a:p>
        </p:txBody>
      </p:sp>
      <p:sp>
        <p:nvSpPr>
          <p:cNvPr id="370" name="Google Shape;370;p57"/>
          <p:cNvSpPr txBox="1"/>
          <p:nvPr>
            <p:ph idx="1" type="body"/>
          </p:nvPr>
        </p:nvSpPr>
        <p:spPr>
          <a:xfrm>
            <a:off x="6887725" y="3726300"/>
            <a:ext cx="1944600" cy="842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1" name="Google Shape;371;p57"/>
          <p:cNvPicPr preferRelativeResize="0"/>
          <p:nvPr/>
        </p:nvPicPr>
        <p:blipFill rotWithShape="1">
          <a:blip r:embed="rId3">
            <a:alphaModFix/>
          </a:blip>
          <a:srcRect b="5704" l="0" r="0" t="5713"/>
          <a:stretch/>
        </p:blipFill>
        <p:spPr>
          <a:xfrm>
            <a:off x="5838640" y="380998"/>
            <a:ext cx="2993659" cy="4370473"/>
          </a:xfrm>
          <a:prstGeom prst="rect">
            <a:avLst/>
          </a:prstGeom>
          <a:noFill/>
          <a:ln cap="flat" cmpd="sng" w="28575">
            <a:solidFill>
              <a:srgbClr val="666666"/>
            </a:solidFill>
            <a:prstDash val="solid"/>
            <a:round/>
            <a:headEnd len="sm" w="sm" type="none"/>
            <a:tailEnd len="sm" w="sm" type="none"/>
          </a:ln>
          <a:effectLst>
            <a:outerShdw blurRad="57150" rotWithShape="0" algn="bl" dir="7260000" dist="114300">
              <a:srgbClr val="000000">
                <a:alpha val="50000"/>
              </a:srgbClr>
            </a:outerShdw>
          </a:effectLst>
        </p:spPr>
      </p:pic>
      <p:pic>
        <p:nvPicPr>
          <p:cNvPr id="372" name="Google Shape;372;p57"/>
          <p:cNvPicPr preferRelativeResize="0"/>
          <p:nvPr/>
        </p:nvPicPr>
        <p:blipFill>
          <a:blip r:embed="rId4">
            <a:alphaModFix/>
          </a:blip>
          <a:stretch>
            <a:fillRect/>
          </a:stretch>
        </p:blipFill>
        <p:spPr>
          <a:xfrm>
            <a:off x="1474925" y="1757825"/>
            <a:ext cx="2993650" cy="2993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40"/>
          <p:cNvSpPr txBox="1"/>
          <p:nvPr>
            <p:ph type="ctrTitle"/>
          </p:nvPr>
        </p:nvSpPr>
        <p:spPr>
          <a:xfrm>
            <a:off x="685800" y="303636"/>
            <a:ext cx="7772400" cy="971549"/>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Times New Roman"/>
              <a:buNone/>
            </a:pPr>
            <a:r>
              <a:rPr i="0" lang="en" sz="6000" u="none" cap="none" strike="noStrike">
                <a:solidFill>
                  <a:schemeClr val="dk2"/>
                </a:solidFill>
                <a:latin typeface="Garamond"/>
                <a:ea typeface="Garamond"/>
                <a:cs typeface="Garamond"/>
                <a:sym typeface="Garamond"/>
              </a:rPr>
              <a:t>Welcome to the Team!</a:t>
            </a:r>
            <a:endParaRPr>
              <a:latin typeface="Garamond"/>
              <a:ea typeface="Garamond"/>
              <a:cs typeface="Garamond"/>
              <a:sym typeface="Garamond"/>
            </a:endParaRPr>
          </a:p>
        </p:txBody>
      </p:sp>
      <p:sp>
        <p:nvSpPr>
          <p:cNvPr id="224" name="Google Shape;224;p40"/>
          <p:cNvSpPr txBox="1"/>
          <p:nvPr>
            <p:ph idx="1" type="subTitle"/>
          </p:nvPr>
        </p:nvSpPr>
        <p:spPr>
          <a:xfrm>
            <a:off x="6967024" y="4390296"/>
            <a:ext cx="805500" cy="32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95959"/>
              </a:buClr>
              <a:buFont typeface="Arial"/>
              <a:buNone/>
            </a:pPr>
            <a:r>
              <a:t/>
            </a:r>
            <a:endParaRPr/>
          </a:p>
        </p:txBody>
      </p:sp>
      <p:pic>
        <p:nvPicPr>
          <p:cNvPr id="225" name="Google Shape;225;p40"/>
          <p:cNvPicPr preferRelativeResize="0"/>
          <p:nvPr/>
        </p:nvPicPr>
        <p:blipFill>
          <a:blip r:embed="rId3">
            <a:alphaModFix/>
          </a:blip>
          <a:stretch>
            <a:fillRect/>
          </a:stretch>
        </p:blipFill>
        <p:spPr>
          <a:xfrm>
            <a:off x="1240888" y="1421635"/>
            <a:ext cx="6662227" cy="32899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76" name="Shape 376"/>
        <p:cNvGrpSpPr/>
        <p:nvPr/>
      </p:nvGrpSpPr>
      <p:grpSpPr>
        <a:xfrm>
          <a:off x="0" y="0"/>
          <a:ext cx="0" cy="0"/>
          <a:chOff x="0" y="0"/>
          <a:chExt cx="0" cy="0"/>
        </a:xfrm>
      </p:grpSpPr>
      <p:sp>
        <p:nvSpPr>
          <p:cNvPr id="377" name="Google Shape;377;p58"/>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31818"/>
              </a:lnSpc>
              <a:spcBef>
                <a:spcPts val="0"/>
              </a:spcBef>
              <a:spcAft>
                <a:spcPts val="0"/>
              </a:spcAft>
              <a:buClr>
                <a:schemeClr val="dk2"/>
              </a:buClr>
              <a:buFont typeface="Times New Roman"/>
              <a:buNone/>
            </a:pPr>
            <a:r>
              <a:rPr i="0" lang="en" sz="4400" u="sng" cap="none" strike="noStrike">
                <a:solidFill>
                  <a:schemeClr val="dk2"/>
                </a:solidFill>
                <a:latin typeface="Garamond"/>
                <a:ea typeface="Garamond"/>
                <a:cs typeface="Garamond"/>
                <a:sym typeface="Garamond"/>
              </a:rPr>
              <a:t>Legislative Timeline 201</a:t>
            </a:r>
            <a:r>
              <a:rPr lang="en" sz="4400" u="sng">
                <a:solidFill>
                  <a:schemeClr val="dk2"/>
                </a:solidFill>
                <a:latin typeface="Garamond"/>
                <a:ea typeface="Garamond"/>
                <a:cs typeface="Garamond"/>
                <a:sym typeface="Garamond"/>
              </a:rPr>
              <a:t>9</a:t>
            </a:r>
            <a:endParaRPr u="sng">
              <a:latin typeface="Garamond"/>
              <a:ea typeface="Garamond"/>
              <a:cs typeface="Garamond"/>
              <a:sym typeface="Garamond"/>
            </a:endParaRPr>
          </a:p>
        </p:txBody>
      </p:sp>
      <p:sp>
        <p:nvSpPr>
          <p:cNvPr id="378" name="Google Shape;378;p58"/>
          <p:cNvSpPr txBox="1"/>
          <p:nvPr>
            <p:ph idx="1" type="body"/>
          </p:nvPr>
        </p:nvSpPr>
        <p:spPr>
          <a:xfrm>
            <a:off x="914400" y="1063375"/>
            <a:ext cx="7543800" cy="3938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F3F3F"/>
              </a:buClr>
              <a:buFont typeface="Arial"/>
              <a:buNone/>
            </a:pPr>
            <a:r>
              <a:rPr lang="en" sz="3000">
                <a:latin typeface="Garamond"/>
                <a:ea typeface="Garamond"/>
                <a:cs typeface="Garamond"/>
                <a:sym typeface="Garamond"/>
              </a:rPr>
              <a:t>January 8 -- Opening Day</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rPr lang="en" sz="3000">
                <a:latin typeface="Garamond"/>
                <a:ea typeface="Garamond"/>
                <a:cs typeface="Garamond"/>
                <a:sym typeface="Garamond"/>
              </a:rPr>
              <a:t>February 7 -- LOBBY DAY!</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rPr lang="en" sz="3000">
                <a:latin typeface="Garamond"/>
                <a:ea typeface="Garamond"/>
                <a:cs typeface="Garamond"/>
                <a:sym typeface="Garamond"/>
              </a:rPr>
              <a:t> </a:t>
            </a:r>
            <a:r>
              <a:rPr lang="en" sz="3000">
                <a:latin typeface="Garamond"/>
                <a:ea typeface="Garamond"/>
                <a:cs typeface="Garamond"/>
                <a:sym typeface="Garamond"/>
              </a:rPr>
              <a:t>February 18-22</a:t>
            </a:r>
            <a:r>
              <a:rPr lang="en" sz="3000">
                <a:latin typeface="Garamond"/>
                <a:ea typeface="Garamond"/>
                <a:cs typeface="Garamond"/>
                <a:sym typeface="Garamond"/>
              </a:rPr>
              <a:t> -- Medical Cannabis Exhibit</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rPr lang="en" sz="3000">
                <a:latin typeface="Garamond"/>
                <a:ea typeface="Garamond"/>
                <a:cs typeface="Garamond"/>
                <a:sym typeface="Garamond"/>
              </a:rPr>
              <a:t>February 25 -- Veterans Exhibit Lobby Day</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rPr lang="en" sz="3000">
                <a:latin typeface="Garamond"/>
                <a:ea typeface="Garamond"/>
                <a:cs typeface="Garamond"/>
                <a:sym typeface="Garamond"/>
              </a:rPr>
              <a:t>March 8 -- Filing Deadline</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t/>
            </a:r>
            <a:endParaRPr sz="3000">
              <a:latin typeface="Garamond"/>
              <a:ea typeface="Garamond"/>
              <a:cs typeface="Garamond"/>
              <a:sym typeface="Garamond"/>
            </a:endParaRPr>
          </a:p>
          <a:p>
            <a:pPr indent="0" lvl="0" marL="0" marR="0" rtl="0" algn="ctr">
              <a:lnSpc>
                <a:spcPct val="100000"/>
              </a:lnSpc>
              <a:spcBef>
                <a:spcPts val="0"/>
              </a:spcBef>
              <a:spcAft>
                <a:spcPts val="0"/>
              </a:spcAft>
              <a:buClr>
                <a:srgbClr val="3F3F3F"/>
              </a:buClr>
              <a:buFont typeface="Arial"/>
              <a:buNone/>
            </a:pPr>
            <a:r>
              <a:rPr lang="en" sz="3000">
                <a:latin typeface="Garamond"/>
                <a:ea typeface="Garamond"/>
                <a:cs typeface="Garamond"/>
                <a:sym typeface="Garamond"/>
              </a:rPr>
              <a:t>May 27 -- Adjourn Sine Die</a:t>
            </a:r>
            <a:endParaRPr sz="3000">
              <a:latin typeface="Garamond"/>
              <a:ea typeface="Garamond"/>
              <a:cs typeface="Garamond"/>
              <a:sym typeface="Garamond"/>
            </a:endParaRPr>
          </a:p>
        </p:txBody>
      </p:sp>
      <p:pic>
        <p:nvPicPr>
          <p:cNvPr id="379" name="Google Shape;379;p58"/>
          <p:cNvPicPr preferRelativeResize="0"/>
          <p:nvPr/>
        </p:nvPicPr>
        <p:blipFill>
          <a:blip r:embed="rId3">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83" name="Shape 383"/>
        <p:cNvGrpSpPr/>
        <p:nvPr/>
      </p:nvGrpSpPr>
      <p:grpSpPr>
        <a:xfrm>
          <a:off x="0" y="0"/>
          <a:ext cx="0" cy="0"/>
          <a:chOff x="0" y="0"/>
          <a:chExt cx="0" cy="0"/>
        </a:xfrm>
      </p:grpSpPr>
      <p:sp>
        <p:nvSpPr>
          <p:cNvPr id="384" name="Google Shape;384;p59"/>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61111"/>
              </a:lnSpc>
              <a:spcBef>
                <a:spcPts val="0"/>
              </a:spcBef>
              <a:spcAft>
                <a:spcPts val="0"/>
              </a:spcAft>
              <a:buClr>
                <a:schemeClr val="dk2"/>
              </a:buClr>
              <a:buFont typeface="Times New Roman"/>
              <a:buNone/>
            </a:pPr>
            <a:r>
              <a:rPr i="0" lang="en" sz="3600" u="none" cap="none" strike="noStrike">
                <a:solidFill>
                  <a:schemeClr val="dk2"/>
                </a:solidFill>
                <a:latin typeface="Garamond"/>
                <a:ea typeface="Garamond"/>
                <a:cs typeface="Garamond"/>
                <a:sym typeface="Garamond"/>
              </a:rPr>
              <a:t>Goals for the 8</a:t>
            </a:r>
            <a:r>
              <a:rPr lang="en" sz="3600">
                <a:solidFill>
                  <a:schemeClr val="dk2"/>
                </a:solidFill>
                <a:latin typeface="Garamond"/>
                <a:ea typeface="Garamond"/>
                <a:cs typeface="Garamond"/>
                <a:sym typeface="Garamond"/>
              </a:rPr>
              <a:t>6</a:t>
            </a:r>
            <a:r>
              <a:rPr baseline="30000" i="0" lang="en" sz="3600" u="none" cap="none" strike="noStrike">
                <a:solidFill>
                  <a:schemeClr val="dk2"/>
                </a:solidFill>
                <a:latin typeface="Garamond"/>
                <a:ea typeface="Garamond"/>
                <a:cs typeface="Garamond"/>
                <a:sym typeface="Garamond"/>
              </a:rPr>
              <a:t>th</a:t>
            </a:r>
            <a:r>
              <a:rPr i="0" lang="en" sz="3600" u="none" cap="none" strike="noStrike">
                <a:solidFill>
                  <a:schemeClr val="dk2"/>
                </a:solidFill>
                <a:latin typeface="Garamond"/>
                <a:ea typeface="Garamond"/>
                <a:cs typeface="Garamond"/>
                <a:sym typeface="Garamond"/>
              </a:rPr>
              <a:t> Legislative Session</a:t>
            </a:r>
            <a:endParaRPr>
              <a:latin typeface="Garamond"/>
              <a:ea typeface="Garamond"/>
              <a:cs typeface="Garamond"/>
              <a:sym typeface="Garamond"/>
            </a:endParaRPr>
          </a:p>
        </p:txBody>
      </p:sp>
      <p:sp>
        <p:nvSpPr>
          <p:cNvPr id="385" name="Google Shape;385;p59"/>
          <p:cNvSpPr txBox="1"/>
          <p:nvPr>
            <p:ph idx="1" type="body"/>
          </p:nvPr>
        </p:nvSpPr>
        <p:spPr>
          <a:xfrm>
            <a:off x="457200" y="1200150"/>
            <a:ext cx="8458200" cy="3725698"/>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Font typeface="Arial"/>
              <a:buNone/>
            </a:pPr>
            <a:r>
              <a:rPr b="1" i="0" lang="en" sz="2400" u="sng" cap="none" strike="noStrike">
                <a:solidFill>
                  <a:srgbClr val="595959"/>
                </a:solidFill>
                <a:latin typeface="Garamond"/>
                <a:ea typeface="Garamond"/>
                <a:cs typeface="Garamond"/>
                <a:sym typeface="Garamond"/>
              </a:rPr>
              <a:t>Top Two Priorities</a:t>
            </a:r>
            <a:r>
              <a:rPr b="1" i="0" lang="en" sz="2400" u="none" cap="none" strike="noStrike">
                <a:solidFill>
                  <a:srgbClr val="595959"/>
                </a:solidFill>
                <a:latin typeface="Garamond"/>
                <a:ea typeface="Garamond"/>
                <a:cs typeface="Garamond"/>
                <a:sym typeface="Garamond"/>
              </a:rPr>
              <a:t>: </a:t>
            </a:r>
            <a:endParaRPr>
              <a:latin typeface="Garamond"/>
              <a:ea typeface="Garamond"/>
              <a:cs typeface="Garamond"/>
              <a:sym typeface="Garamond"/>
            </a:endParaRPr>
          </a:p>
          <a:p>
            <a:pPr indent="-342900" lvl="0" marL="342900" marR="0" rtl="0" algn="l">
              <a:lnSpc>
                <a:spcPct val="100000"/>
              </a:lnSpc>
              <a:spcBef>
                <a:spcPts val="0"/>
              </a:spcBef>
              <a:spcAft>
                <a:spcPts val="0"/>
              </a:spcAft>
              <a:buClr>
                <a:srgbClr val="595959"/>
              </a:buClr>
              <a:buFont typeface="Arial"/>
              <a:buNone/>
            </a:pPr>
            <a:r>
              <a:t/>
            </a:r>
            <a:endParaRPr i="0" sz="2400" u="none" cap="none" strike="noStrike">
              <a:solidFill>
                <a:srgbClr val="595959"/>
              </a:solidFill>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Reducing penalties for low-level possession</a:t>
            </a:r>
            <a:endParaRPr>
              <a:latin typeface="Garamond"/>
              <a:ea typeface="Garamond"/>
              <a:cs typeface="Garamond"/>
              <a:sym typeface="Garamond"/>
            </a:endParaRPr>
          </a:p>
          <a:p>
            <a:pPr indent="-342900" lvl="0" marL="342900" marR="0" rtl="0" algn="l">
              <a:lnSpc>
                <a:spcPct val="100000"/>
              </a:lnSpc>
              <a:spcBef>
                <a:spcPts val="0"/>
              </a:spcBef>
              <a:spcAft>
                <a:spcPts val="0"/>
              </a:spcAft>
              <a:buClr>
                <a:srgbClr val="595959"/>
              </a:buClr>
              <a:buFont typeface="Arial"/>
              <a:buNone/>
            </a:pPr>
            <a:r>
              <a:t/>
            </a:r>
            <a:endParaRPr i="0" sz="2400" u="none" cap="none" strike="noStrike">
              <a:solidFill>
                <a:srgbClr val="3F3F3F"/>
              </a:solidFill>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Expand the Compassionate Use Program </a:t>
            </a:r>
            <a:endParaRPr>
              <a:latin typeface="Garamond"/>
              <a:ea typeface="Garamond"/>
              <a:cs typeface="Garamond"/>
              <a:sym typeface="Garamond"/>
            </a:endParaRPr>
          </a:p>
          <a:p>
            <a:pPr indent="-285750" lvl="1" marL="742950" marR="0" rtl="0" algn="l">
              <a:lnSpc>
                <a:spcPct val="100000"/>
              </a:lnSpc>
              <a:spcBef>
                <a:spcPts val="0"/>
              </a:spcBef>
              <a:spcAft>
                <a:spcPts val="0"/>
              </a:spcAft>
              <a:buClr>
                <a:srgbClr val="3F3F3F"/>
              </a:buClr>
              <a:buFont typeface="Courier New"/>
              <a:buNone/>
            </a:pPr>
            <a:r>
              <a:rPr i="0" lang="en" sz="1600" u="none" cap="none" strike="noStrike">
                <a:solidFill>
                  <a:srgbClr val="3F3F3F"/>
                </a:solidFill>
                <a:latin typeface="Garamond"/>
                <a:ea typeface="Garamond"/>
                <a:cs typeface="Garamond"/>
                <a:sym typeface="Garamond"/>
              </a:rPr>
              <a:t>	- Include patients suffering from debilitating conditions </a:t>
            </a:r>
            <a:endParaRPr>
              <a:latin typeface="Garamond"/>
              <a:ea typeface="Garamond"/>
              <a:cs typeface="Garamond"/>
              <a:sym typeface="Garamond"/>
            </a:endParaRPr>
          </a:p>
          <a:p>
            <a:pPr indent="-285750" lvl="1" marL="742950" marR="0" rtl="0" algn="l">
              <a:lnSpc>
                <a:spcPct val="100000"/>
              </a:lnSpc>
              <a:spcBef>
                <a:spcPts val="0"/>
              </a:spcBef>
              <a:spcAft>
                <a:spcPts val="0"/>
              </a:spcAft>
              <a:buClr>
                <a:srgbClr val="3F3F3F"/>
              </a:buClr>
              <a:buFont typeface="Courier New"/>
              <a:buNone/>
            </a:pPr>
            <a:r>
              <a:rPr i="0" lang="en" sz="1600" u="none" cap="none" strike="noStrike">
                <a:solidFill>
                  <a:srgbClr val="3F3F3F"/>
                </a:solidFill>
                <a:latin typeface="Garamond"/>
                <a:ea typeface="Garamond"/>
                <a:cs typeface="Garamond"/>
                <a:sym typeface="Garamond"/>
              </a:rPr>
              <a:t>	- </a:t>
            </a:r>
            <a:r>
              <a:rPr lang="en" sz="1600">
                <a:solidFill>
                  <a:srgbClr val="3F3F3F"/>
                </a:solidFill>
                <a:latin typeface="Garamond"/>
                <a:ea typeface="Garamond"/>
                <a:cs typeface="Garamond"/>
                <a:sym typeface="Garamond"/>
              </a:rPr>
              <a:t>Remove arbitrary cap on THC</a:t>
            </a:r>
            <a:endParaRPr>
              <a:latin typeface="Garamond"/>
              <a:ea typeface="Garamond"/>
              <a:cs typeface="Garamond"/>
              <a:sym typeface="Garamond"/>
            </a:endParaRPr>
          </a:p>
          <a:p>
            <a:pPr indent="-285750" lvl="1" marL="742950" marR="0" rtl="0" algn="l">
              <a:lnSpc>
                <a:spcPct val="100000"/>
              </a:lnSpc>
              <a:spcBef>
                <a:spcPts val="0"/>
              </a:spcBef>
              <a:spcAft>
                <a:spcPts val="0"/>
              </a:spcAft>
              <a:buClr>
                <a:srgbClr val="3F3F3F"/>
              </a:buClr>
              <a:buFont typeface="Courier New"/>
              <a:buNone/>
            </a:pPr>
            <a:r>
              <a:rPr i="0" lang="en" sz="1600" u="none" cap="none" strike="noStrike">
                <a:solidFill>
                  <a:srgbClr val="3F3F3F"/>
                </a:solidFill>
                <a:latin typeface="Garamond"/>
                <a:ea typeface="Garamond"/>
                <a:cs typeface="Garamond"/>
                <a:sym typeface="Garamond"/>
              </a:rPr>
              <a:t>	- Amend language from “prescription” to “certification” for legal purposes</a:t>
            </a:r>
            <a:endParaRPr>
              <a:latin typeface="Garamond"/>
              <a:ea typeface="Garamond"/>
              <a:cs typeface="Garamond"/>
              <a:sym typeface="Garamond"/>
            </a:endParaRPr>
          </a:p>
          <a:p>
            <a:pPr indent="-285750" lvl="1" marL="742950" marR="0" rtl="0" algn="l">
              <a:lnSpc>
                <a:spcPct val="100000"/>
              </a:lnSpc>
              <a:spcBef>
                <a:spcPts val="0"/>
              </a:spcBef>
              <a:spcAft>
                <a:spcPts val="0"/>
              </a:spcAft>
              <a:buClr>
                <a:srgbClr val="3F3F3F"/>
              </a:buClr>
              <a:buFont typeface="Courier New"/>
              <a:buNone/>
            </a:pPr>
            <a:r>
              <a:rPr i="0" lang="en" sz="1600" u="none" cap="none" strike="noStrike">
                <a:solidFill>
                  <a:srgbClr val="3F3F3F"/>
                </a:solidFill>
                <a:latin typeface="Garamond"/>
                <a:ea typeface="Garamond"/>
                <a:cs typeface="Garamond"/>
                <a:sym typeface="Garamond"/>
              </a:rPr>
              <a:t>	- Add independent labs as legal cannabis businesses for consumer protection</a:t>
            </a:r>
            <a:endParaRPr>
              <a:latin typeface="Garamond"/>
              <a:ea typeface="Garamond"/>
              <a:cs typeface="Garamond"/>
              <a:sym typeface="Garamond"/>
            </a:endParaRPr>
          </a:p>
          <a:p>
            <a:pPr indent="-285750" lvl="1" marL="742950" marR="0" rtl="0" algn="l">
              <a:lnSpc>
                <a:spcPct val="100000"/>
              </a:lnSpc>
              <a:spcBef>
                <a:spcPts val="0"/>
              </a:spcBef>
              <a:spcAft>
                <a:spcPts val="0"/>
              </a:spcAft>
              <a:buClr>
                <a:srgbClr val="3F3F3F"/>
              </a:buClr>
              <a:buFont typeface="Courier New"/>
              <a:buNone/>
            </a:pPr>
            <a:r>
              <a:t/>
            </a:r>
            <a:endParaRPr i="0" sz="1600" u="none" cap="none" strike="noStrike">
              <a:solidFill>
                <a:srgbClr val="3F3F3F"/>
              </a:solidFill>
              <a:latin typeface="Garamond"/>
              <a:ea typeface="Garamond"/>
              <a:cs typeface="Garamond"/>
              <a:sym typeface="Garamond"/>
            </a:endParaRPr>
          </a:p>
          <a:p>
            <a:pPr indent="0" lvl="1" marL="457200" marR="0" rtl="0" algn="l">
              <a:lnSpc>
                <a:spcPct val="100000"/>
              </a:lnSpc>
              <a:spcBef>
                <a:spcPts val="0"/>
              </a:spcBef>
              <a:spcAft>
                <a:spcPts val="0"/>
              </a:spcAft>
              <a:buClr>
                <a:srgbClr val="3F3F3F"/>
              </a:buClr>
              <a:buFont typeface="Courier New"/>
              <a:buNone/>
            </a:pPr>
            <a:r>
              <a:t/>
            </a:r>
            <a:endParaRPr i="0" sz="1600" u="none" cap="none" strike="noStrike">
              <a:solidFill>
                <a:srgbClr val="3F3F3F"/>
              </a:solidFill>
              <a:latin typeface="Garamond"/>
              <a:ea typeface="Garamond"/>
              <a:cs typeface="Garamond"/>
              <a:sym typeface="Garamond"/>
            </a:endParaRPr>
          </a:p>
        </p:txBody>
      </p:sp>
      <p:pic>
        <p:nvPicPr>
          <p:cNvPr id="386" name="Google Shape;386;p59"/>
          <p:cNvPicPr preferRelativeResize="0"/>
          <p:nvPr/>
        </p:nvPicPr>
        <p:blipFill>
          <a:blip r:embed="rId3">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90" name="Shape 390"/>
        <p:cNvGrpSpPr/>
        <p:nvPr/>
      </p:nvGrpSpPr>
      <p:grpSpPr>
        <a:xfrm>
          <a:off x="0" y="0"/>
          <a:ext cx="0" cy="0"/>
          <a:chOff x="0" y="0"/>
          <a:chExt cx="0" cy="0"/>
        </a:xfrm>
      </p:grpSpPr>
      <p:sp>
        <p:nvSpPr>
          <p:cNvPr id="391" name="Google Shape;391;p60"/>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61111"/>
              </a:lnSpc>
              <a:spcBef>
                <a:spcPts val="0"/>
              </a:spcBef>
              <a:spcAft>
                <a:spcPts val="0"/>
              </a:spcAft>
              <a:buClr>
                <a:schemeClr val="dk2"/>
              </a:buClr>
              <a:buFont typeface="Times New Roman"/>
              <a:buNone/>
            </a:pPr>
            <a:r>
              <a:t/>
            </a:r>
            <a:endParaRPr sz="3600">
              <a:solidFill>
                <a:schemeClr val="dk2"/>
              </a:solidFill>
              <a:latin typeface="Garamond"/>
              <a:ea typeface="Garamond"/>
              <a:cs typeface="Garamond"/>
              <a:sym typeface="Garamond"/>
            </a:endParaRPr>
          </a:p>
          <a:p>
            <a:pPr indent="0" lvl="0" marL="0" marR="0" rtl="0" algn="ctr">
              <a:lnSpc>
                <a:spcPct val="161111"/>
              </a:lnSpc>
              <a:spcBef>
                <a:spcPts val="0"/>
              </a:spcBef>
              <a:spcAft>
                <a:spcPts val="0"/>
              </a:spcAft>
              <a:buClr>
                <a:schemeClr val="dk2"/>
              </a:buClr>
              <a:buFont typeface="Times New Roman"/>
              <a:buNone/>
            </a:pPr>
            <a:r>
              <a:t/>
            </a:r>
            <a:endParaRPr sz="3600">
              <a:solidFill>
                <a:schemeClr val="dk2"/>
              </a:solidFill>
              <a:latin typeface="Garamond"/>
              <a:ea typeface="Garamond"/>
              <a:cs typeface="Garamond"/>
              <a:sym typeface="Garamond"/>
            </a:endParaRPr>
          </a:p>
          <a:p>
            <a:pPr indent="0" lvl="0" marL="0" marR="0" rtl="0" algn="ctr">
              <a:lnSpc>
                <a:spcPct val="161111"/>
              </a:lnSpc>
              <a:spcBef>
                <a:spcPts val="0"/>
              </a:spcBef>
              <a:spcAft>
                <a:spcPts val="0"/>
              </a:spcAft>
              <a:buClr>
                <a:schemeClr val="dk2"/>
              </a:buClr>
              <a:buFont typeface="Times New Roman"/>
              <a:buNone/>
            </a:pPr>
            <a:r>
              <a:t/>
            </a:r>
            <a:endParaRPr sz="3600">
              <a:solidFill>
                <a:schemeClr val="dk2"/>
              </a:solidFill>
              <a:latin typeface="Garamond"/>
              <a:ea typeface="Garamond"/>
              <a:cs typeface="Garamond"/>
              <a:sym typeface="Garamond"/>
            </a:endParaRPr>
          </a:p>
          <a:p>
            <a:pPr indent="0" lvl="0" marL="0" marR="0" rtl="0" algn="ctr">
              <a:lnSpc>
                <a:spcPct val="161111"/>
              </a:lnSpc>
              <a:spcBef>
                <a:spcPts val="0"/>
              </a:spcBef>
              <a:spcAft>
                <a:spcPts val="0"/>
              </a:spcAft>
              <a:buClr>
                <a:schemeClr val="dk2"/>
              </a:buClr>
              <a:buFont typeface="Times New Roman"/>
              <a:buNone/>
            </a:pPr>
            <a:r>
              <a:rPr i="0" lang="en" sz="3600" u="none" cap="none" strike="noStrike">
                <a:solidFill>
                  <a:schemeClr val="dk2"/>
                </a:solidFill>
                <a:latin typeface="Garamond"/>
                <a:ea typeface="Garamond"/>
                <a:cs typeface="Garamond"/>
                <a:sym typeface="Garamond"/>
              </a:rPr>
              <a:t>8</a:t>
            </a:r>
            <a:r>
              <a:rPr lang="en" sz="3600">
                <a:solidFill>
                  <a:schemeClr val="dk2"/>
                </a:solidFill>
                <a:latin typeface="Garamond"/>
                <a:ea typeface="Garamond"/>
                <a:cs typeface="Garamond"/>
                <a:sym typeface="Garamond"/>
              </a:rPr>
              <a:t>6</a:t>
            </a:r>
            <a:r>
              <a:rPr baseline="30000" i="0" lang="en" sz="3600" u="none" cap="none" strike="noStrike">
                <a:solidFill>
                  <a:schemeClr val="dk2"/>
                </a:solidFill>
                <a:latin typeface="Garamond"/>
                <a:ea typeface="Garamond"/>
                <a:cs typeface="Garamond"/>
                <a:sym typeface="Garamond"/>
              </a:rPr>
              <a:t>th</a:t>
            </a:r>
            <a:r>
              <a:rPr i="0" lang="en" sz="3600" u="none" cap="none" strike="noStrike">
                <a:solidFill>
                  <a:schemeClr val="dk2"/>
                </a:solidFill>
                <a:latin typeface="Garamond"/>
                <a:ea typeface="Garamond"/>
                <a:cs typeface="Garamond"/>
                <a:sym typeface="Garamond"/>
              </a:rPr>
              <a:t> Legislative Session</a:t>
            </a:r>
            <a:endParaRPr>
              <a:latin typeface="Garamond"/>
              <a:ea typeface="Garamond"/>
              <a:cs typeface="Garamond"/>
              <a:sym typeface="Garamond"/>
            </a:endParaRPr>
          </a:p>
        </p:txBody>
      </p:sp>
      <p:sp>
        <p:nvSpPr>
          <p:cNvPr id="392" name="Google Shape;392;p60"/>
          <p:cNvSpPr txBox="1"/>
          <p:nvPr>
            <p:ph idx="1" type="body"/>
          </p:nvPr>
        </p:nvSpPr>
        <p:spPr>
          <a:xfrm>
            <a:off x="457200" y="1200150"/>
            <a:ext cx="8458200" cy="37257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Font typeface="Arial"/>
              <a:buNone/>
            </a:pPr>
            <a:r>
              <a:rPr b="1" i="0" lang="en" sz="2400" u="sng" cap="none" strike="noStrike">
                <a:solidFill>
                  <a:srgbClr val="595959"/>
                </a:solidFill>
                <a:latin typeface="Garamond"/>
                <a:ea typeface="Garamond"/>
                <a:cs typeface="Garamond"/>
                <a:sym typeface="Garamond"/>
              </a:rPr>
              <a:t>Other Expected Legislation</a:t>
            </a:r>
            <a:r>
              <a:rPr b="1" i="0" lang="en" sz="2400" u="none" cap="none" strike="noStrike">
                <a:solidFill>
                  <a:srgbClr val="595959"/>
                </a:solidFill>
                <a:latin typeface="Garamond"/>
                <a:ea typeface="Garamond"/>
                <a:cs typeface="Garamond"/>
                <a:sym typeface="Garamond"/>
              </a:rPr>
              <a:t>: </a:t>
            </a:r>
            <a:endParaRPr>
              <a:latin typeface="Garamond"/>
              <a:ea typeface="Garamond"/>
              <a:cs typeface="Garamond"/>
              <a:sym typeface="Garamond"/>
            </a:endParaRPr>
          </a:p>
          <a:p>
            <a:pPr indent="-342900" lvl="0" marL="342900" marR="0" rtl="0" algn="l">
              <a:lnSpc>
                <a:spcPct val="100000"/>
              </a:lnSpc>
              <a:spcBef>
                <a:spcPts val="0"/>
              </a:spcBef>
              <a:spcAft>
                <a:spcPts val="0"/>
              </a:spcAft>
              <a:buClr>
                <a:srgbClr val="595959"/>
              </a:buClr>
              <a:buFont typeface="Arial"/>
              <a:buNone/>
            </a:pPr>
            <a:r>
              <a:t/>
            </a:r>
            <a:endParaRPr i="0" sz="2400" u="none" cap="none" strike="noStrike">
              <a:solidFill>
                <a:srgbClr val="595959"/>
              </a:solidFill>
              <a:latin typeface="Garamond"/>
              <a:ea typeface="Garamond"/>
              <a:cs typeface="Garamond"/>
              <a:sym typeface="Garamond"/>
            </a:endParaRPr>
          </a:p>
          <a:p>
            <a:pPr indent="0" lvl="1" marL="0" rtl="0" algn="l">
              <a:lnSpc>
                <a:spcPct val="100000"/>
              </a:lnSpc>
              <a:spcBef>
                <a:spcPts val="0"/>
              </a:spcBef>
              <a:spcAft>
                <a:spcPts val="0"/>
              </a:spcAft>
              <a:buClr>
                <a:srgbClr val="3F3F3F"/>
              </a:buClr>
              <a:buFont typeface="Courier New"/>
              <a:buNone/>
            </a:pPr>
            <a:r>
              <a:rPr lang="en" sz="1800">
                <a:solidFill>
                  <a:srgbClr val="3F3F3F"/>
                </a:solidFill>
                <a:latin typeface="Garamond"/>
                <a:ea typeface="Garamond"/>
                <a:cs typeface="Garamond"/>
                <a:sym typeface="Garamond"/>
              </a:rPr>
              <a:t>Decriminalization (Class B Misd. → Class C Misd.)</a:t>
            </a:r>
            <a:endParaRPr sz="1800">
              <a:solidFill>
                <a:srgbClr val="3F3F3F"/>
              </a:solidFill>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t/>
            </a:r>
            <a:endParaRPr>
              <a:solidFill>
                <a:srgbClr val="3F3F3F"/>
              </a:solidFill>
              <a:latin typeface="Garamond"/>
              <a:ea typeface="Garamond"/>
              <a:cs typeface="Garamond"/>
              <a:sym typeface="Garamond"/>
            </a:endParaRPr>
          </a:p>
          <a:p>
            <a:pPr indent="0" lvl="0" marL="0" rtl="0" algn="l">
              <a:lnSpc>
                <a:spcPct val="100000"/>
              </a:lnSpc>
              <a:spcBef>
                <a:spcPts val="0"/>
              </a:spcBef>
              <a:spcAft>
                <a:spcPts val="0"/>
              </a:spcAft>
              <a:buClr>
                <a:srgbClr val="3F3F3F"/>
              </a:buClr>
              <a:buFont typeface="Arial"/>
              <a:buNone/>
            </a:pPr>
            <a:r>
              <a:rPr lang="en">
                <a:solidFill>
                  <a:srgbClr val="3F3F3F"/>
                </a:solidFill>
                <a:latin typeface="Garamond"/>
                <a:ea typeface="Garamond"/>
                <a:cs typeface="Garamond"/>
                <a:sym typeface="Garamond"/>
              </a:rPr>
              <a:t>Concentrates</a:t>
            </a:r>
            <a:br>
              <a:rPr lang="en">
                <a:solidFill>
                  <a:srgbClr val="3F3F3F"/>
                </a:solidFill>
                <a:latin typeface="Garamond"/>
                <a:ea typeface="Garamond"/>
                <a:cs typeface="Garamond"/>
                <a:sym typeface="Garamond"/>
              </a:rPr>
            </a:br>
            <a:br>
              <a:rPr lang="en">
                <a:solidFill>
                  <a:srgbClr val="3F3F3F"/>
                </a:solidFill>
                <a:latin typeface="Garamond"/>
                <a:ea typeface="Garamond"/>
                <a:cs typeface="Garamond"/>
                <a:sym typeface="Garamond"/>
              </a:rPr>
            </a:br>
            <a:r>
              <a:rPr lang="en">
                <a:solidFill>
                  <a:srgbClr val="3F3F3F"/>
                </a:solidFill>
                <a:latin typeface="Garamond"/>
                <a:ea typeface="Garamond"/>
                <a:cs typeface="Garamond"/>
                <a:sym typeface="Garamond"/>
              </a:rPr>
              <a:t>Limited Medical Cannabis Access</a:t>
            </a:r>
            <a:endParaRPr>
              <a:solidFill>
                <a:srgbClr val="3F3F3F"/>
              </a:solidFill>
              <a:latin typeface="Garamond"/>
              <a:ea typeface="Garamond"/>
              <a:cs typeface="Garamond"/>
              <a:sym typeface="Garamond"/>
            </a:endParaRPr>
          </a:p>
          <a:p>
            <a:pPr indent="0" lvl="0" marL="0" rtl="0" algn="l">
              <a:lnSpc>
                <a:spcPct val="100000"/>
              </a:lnSpc>
              <a:spcBef>
                <a:spcPts val="0"/>
              </a:spcBef>
              <a:spcAft>
                <a:spcPts val="0"/>
              </a:spcAft>
              <a:buClr>
                <a:srgbClr val="3F3F3F"/>
              </a:buClr>
              <a:buFont typeface="Arial"/>
              <a:buNone/>
            </a:pPr>
            <a:r>
              <a:t/>
            </a:r>
            <a:endParaRPr>
              <a:solidFill>
                <a:srgbClr val="3F3F3F"/>
              </a:solidFill>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lang="en">
                <a:solidFill>
                  <a:srgbClr val="3F3F3F"/>
                </a:solidFill>
                <a:latin typeface="Garamond"/>
                <a:ea typeface="Garamond"/>
                <a:cs typeface="Garamond"/>
                <a:sym typeface="Garamond"/>
              </a:rPr>
              <a:t>Resolutions for Constitutional Amendments</a:t>
            </a:r>
            <a:endParaRPr>
              <a:solidFill>
                <a:srgbClr val="3F3F3F"/>
              </a:solidFill>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t/>
            </a:r>
            <a:endParaRPr i="0" u="none" cap="none" strike="noStrike">
              <a:solidFill>
                <a:srgbClr val="3F3F3F"/>
              </a:solidFill>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u="none" cap="none" strike="noStrike">
                <a:solidFill>
                  <a:srgbClr val="3F3F3F"/>
                </a:solidFill>
                <a:latin typeface="Garamond"/>
                <a:ea typeface="Garamond"/>
                <a:cs typeface="Garamond"/>
                <a:sym typeface="Garamond"/>
              </a:rPr>
              <a:t>Hemp Cultivation</a:t>
            </a:r>
            <a:r>
              <a:rPr lang="en">
                <a:solidFill>
                  <a:srgbClr val="3F3F3F"/>
                </a:solidFill>
                <a:latin typeface="Garamond"/>
                <a:ea typeface="Garamond"/>
                <a:cs typeface="Garamond"/>
                <a:sym typeface="Garamond"/>
              </a:rPr>
              <a:t>, </a:t>
            </a:r>
            <a:r>
              <a:rPr i="0" lang="en" u="none" cap="none" strike="noStrike">
                <a:solidFill>
                  <a:srgbClr val="3F3F3F"/>
                </a:solidFill>
                <a:latin typeface="Garamond"/>
                <a:ea typeface="Garamond"/>
                <a:cs typeface="Garamond"/>
                <a:sym typeface="Garamond"/>
              </a:rPr>
              <a:t>Manufacturing, an</a:t>
            </a:r>
            <a:r>
              <a:rPr lang="en">
                <a:solidFill>
                  <a:srgbClr val="3F3F3F"/>
                </a:solidFill>
                <a:latin typeface="Garamond"/>
                <a:ea typeface="Garamond"/>
                <a:cs typeface="Garamond"/>
                <a:sym typeface="Garamond"/>
              </a:rPr>
              <a:t>d Product Regulation</a:t>
            </a:r>
            <a:endParaRPr>
              <a:latin typeface="Garamond"/>
              <a:ea typeface="Garamond"/>
              <a:cs typeface="Garamond"/>
              <a:sym typeface="Garamond"/>
            </a:endParaRPr>
          </a:p>
          <a:p>
            <a:pPr indent="0" lvl="1" marL="457200" marR="0" rtl="0" algn="l">
              <a:lnSpc>
                <a:spcPct val="100000"/>
              </a:lnSpc>
              <a:spcBef>
                <a:spcPts val="0"/>
              </a:spcBef>
              <a:spcAft>
                <a:spcPts val="0"/>
              </a:spcAft>
              <a:buClr>
                <a:srgbClr val="3F3F3F"/>
              </a:buClr>
              <a:buFont typeface="Courier New"/>
              <a:buNone/>
            </a:pPr>
            <a:r>
              <a:t/>
            </a:r>
            <a:endParaRPr i="0" sz="1600" u="none" cap="none" strike="noStrike">
              <a:solidFill>
                <a:srgbClr val="3F3F3F"/>
              </a:solidFill>
              <a:latin typeface="Garamond"/>
              <a:ea typeface="Garamond"/>
              <a:cs typeface="Garamond"/>
              <a:sym typeface="Garamond"/>
            </a:endParaRPr>
          </a:p>
        </p:txBody>
      </p:sp>
      <p:pic>
        <p:nvPicPr>
          <p:cNvPr id="393" name="Google Shape;393;p60"/>
          <p:cNvPicPr preferRelativeResize="0"/>
          <p:nvPr/>
        </p:nvPicPr>
        <p:blipFill>
          <a:blip r:embed="rId3">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97" name="Shape 397"/>
        <p:cNvGrpSpPr/>
        <p:nvPr/>
      </p:nvGrpSpPr>
      <p:grpSpPr>
        <a:xfrm>
          <a:off x="0" y="0"/>
          <a:ext cx="0" cy="0"/>
          <a:chOff x="0" y="0"/>
          <a:chExt cx="0" cy="0"/>
        </a:xfrm>
      </p:grpSpPr>
      <p:sp>
        <p:nvSpPr>
          <p:cNvPr id="398" name="Google Shape;398;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aramond"/>
                <a:ea typeface="Garamond"/>
                <a:cs typeface="Garamond"/>
                <a:sym typeface="Garamond"/>
              </a:rPr>
              <a:t>Filed Bills -- Reducing/Eliminating Criminal Penalties 	</a:t>
            </a:r>
            <a:endParaRPr>
              <a:latin typeface="Garamond"/>
              <a:ea typeface="Garamond"/>
              <a:cs typeface="Garamond"/>
              <a:sym typeface="Garamond"/>
            </a:endParaRPr>
          </a:p>
        </p:txBody>
      </p:sp>
      <p:sp>
        <p:nvSpPr>
          <p:cNvPr id="399" name="Google Shape;399;p61"/>
          <p:cNvSpPr txBox="1"/>
          <p:nvPr>
            <p:ph idx="1" type="body"/>
          </p:nvPr>
        </p:nvSpPr>
        <p:spPr>
          <a:xfrm>
            <a:off x="311700" y="1152475"/>
            <a:ext cx="8520600" cy="358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C52227"/>
                </a:solidFill>
                <a:hlinkClick r:id="rId3"/>
              </a:rPr>
              <a:t>HB 63</a:t>
            </a:r>
            <a:r>
              <a:rPr b="1" lang="en" sz="1400">
                <a:solidFill>
                  <a:srgbClr val="2B2B2B"/>
                </a:solidFill>
              </a:rPr>
              <a:t> (Rep. Joe Moody)</a:t>
            </a:r>
            <a:r>
              <a:rPr lang="en" sz="1400">
                <a:solidFill>
                  <a:srgbClr val="2B2B2B"/>
                </a:solidFill>
              </a:rPr>
              <a:t> — Relating to the </a:t>
            </a:r>
            <a:r>
              <a:rPr b="1" lang="en" sz="1400">
                <a:solidFill>
                  <a:srgbClr val="2B2B2B"/>
                </a:solidFill>
              </a:rPr>
              <a:t>civil and criminal penalties for possession of certain small amounts of marihuana</a:t>
            </a:r>
            <a:r>
              <a:rPr lang="en" sz="1400">
                <a:solidFill>
                  <a:srgbClr val="2B2B2B"/>
                </a:solidFill>
              </a:rPr>
              <a:t> and an exception to prosecution for possession of associated drug paraphernalia; creating a criminal offense.</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4"/>
              </a:rPr>
              <a:t>SB 156</a:t>
            </a:r>
            <a:r>
              <a:rPr b="1" lang="en" sz="1400">
                <a:solidFill>
                  <a:srgbClr val="2B2B2B"/>
                </a:solidFill>
              </a:rPr>
              <a:t> (Sen. Jose Rodriguez)</a:t>
            </a:r>
            <a:r>
              <a:rPr lang="en" sz="1400">
                <a:solidFill>
                  <a:srgbClr val="2B2B2B"/>
                </a:solidFill>
              </a:rPr>
              <a:t> — Relating to the </a:t>
            </a:r>
            <a:r>
              <a:rPr b="1" lang="en" sz="1400">
                <a:solidFill>
                  <a:srgbClr val="2B2B2B"/>
                </a:solidFill>
              </a:rPr>
              <a:t>civil and criminal penalties for possession of certain small amounts of marihuana </a:t>
            </a:r>
            <a:r>
              <a:rPr lang="en" sz="1400">
                <a:solidFill>
                  <a:srgbClr val="2B2B2B"/>
                </a:solidFill>
              </a:rPr>
              <a:t>and an exception to prosecution for possession of associated drug paraphernalia; creating a criminal offense.</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5"/>
              </a:rPr>
              <a:t>HB 335</a:t>
            </a:r>
            <a:r>
              <a:rPr b="1" lang="en" sz="1400">
                <a:solidFill>
                  <a:srgbClr val="2B2B2B"/>
                </a:solidFill>
              </a:rPr>
              <a:t> (Rep. Harold Dutton)</a:t>
            </a:r>
            <a:r>
              <a:rPr lang="en" sz="1400">
                <a:solidFill>
                  <a:srgbClr val="2B2B2B"/>
                </a:solidFill>
              </a:rPr>
              <a:t> — Relating to the </a:t>
            </a:r>
            <a:r>
              <a:rPr b="1" lang="en" sz="1400">
                <a:solidFill>
                  <a:srgbClr val="2B2B2B"/>
                </a:solidFill>
              </a:rPr>
              <a:t>penalties for possession of one ounce or less of marihuana</a:t>
            </a:r>
            <a:r>
              <a:rPr lang="en" sz="1400">
                <a:solidFill>
                  <a:srgbClr val="2B2B2B"/>
                </a:solidFill>
              </a:rPr>
              <a:t> and eligibility for placement on community supervision or on deferred adjudication community supervision for that offense.</a:t>
            </a:r>
            <a:endParaRPr sz="1400">
              <a:solidFill>
                <a:srgbClr val="2B2B2B"/>
              </a:solidFill>
            </a:endParaRPr>
          </a:p>
          <a:p>
            <a:pPr indent="0" lvl="0" marL="0" rtl="0" algn="l">
              <a:spcBef>
                <a:spcPts val="1800"/>
              </a:spcBef>
              <a:spcAft>
                <a:spcPts val="0"/>
              </a:spcAft>
              <a:buClr>
                <a:schemeClr val="dk1"/>
              </a:buClr>
              <a:buSzPts val="1100"/>
              <a:buFont typeface="Arial"/>
              <a:buNone/>
            </a:pPr>
            <a:r>
              <a:rPr b="1" lang="en" sz="1400" u="sng">
                <a:solidFill>
                  <a:srgbClr val="C52227"/>
                </a:solidFill>
                <a:hlinkClick r:id="rId6"/>
              </a:rPr>
              <a:t>HB 371</a:t>
            </a:r>
            <a:r>
              <a:rPr b="1" lang="en" sz="1400">
                <a:solidFill>
                  <a:srgbClr val="2B2B2B"/>
                </a:solidFill>
              </a:rPr>
              <a:t> (Rep. Alma Allen)</a:t>
            </a:r>
            <a:r>
              <a:rPr lang="en" sz="1400">
                <a:solidFill>
                  <a:srgbClr val="2B2B2B"/>
                </a:solidFill>
              </a:rPr>
              <a:t> — Relating to the prosecution of and </a:t>
            </a:r>
            <a:r>
              <a:rPr b="1" lang="en" sz="1400">
                <a:solidFill>
                  <a:srgbClr val="2B2B2B"/>
                </a:solidFill>
              </a:rPr>
              <a:t>penalties for possession of one ounce or less of marihuana</a:t>
            </a:r>
            <a:r>
              <a:rPr lang="en" sz="1400">
                <a:solidFill>
                  <a:srgbClr val="2B2B2B"/>
                </a:solidFill>
              </a:rPr>
              <a:t>.</a:t>
            </a:r>
            <a:endParaRPr sz="1400">
              <a:solidFill>
                <a:srgbClr val="2B2B2B"/>
              </a:solidFill>
            </a:endParaRPr>
          </a:p>
          <a:p>
            <a:pPr indent="0" lvl="0" marL="0" rtl="0" algn="l">
              <a:spcBef>
                <a:spcPts val="1800"/>
              </a:spcBef>
              <a:spcAft>
                <a:spcPts val="0"/>
              </a:spcAft>
              <a:buClr>
                <a:schemeClr val="dk1"/>
              </a:buClr>
              <a:buSzPts val="1100"/>
              <a:buFont typeface="Arial"/>
              <a:buNone/>
            </a:pPr>
            <a:r>
              <a:t/>
            </a:r>
            <a:endParaRPr sz="1200">
              <a:solidFill>
                <a:srgbClr val="2B2B2B"/>
              </a:solidFill>
            </a:endParaRPr>
          </a:p>
          <a:p>
            <a:pPr indent="0" lvl="0" marL="0" rtl="0" algn="l">
              <a:spcBef>
                <a:spcPts val="1800"/>
              </a:spcBef>
              <a:spcAft>
                <a:spcPts val="0"/>
              </a:spcAft>
              <a:buClr>
                <a:schemeClr val="dk1"/>
              </a:buClr>
              <a:buSzPts val="1100"/>
              <a:buFont typeface="Arial"/>
              <a:buNone/>
            </a:pPr>
            <a:r>
              <a:t/>
            </a:r>
            <a:endParaRPr sz="1200">
              <a:solidFill>
                <a:srgbClr val="2B2B2B"/>
              </a:solidFill>
            </a:endParaRPr>
          </a:p>
          <a:p>
            <a:pPr indent="0" lvl="0" marL="0" rtl="0" algn="l">
              <a:spcBef>
                <a:spcPts val="1800"/>
              </a:spcBef>
              <a:spcAft>
                <a:spcPts val="1600"/>
              </a:spcAft>
              <a:buNone/>
            </a:pPr>
            <a:r>
              <a:t/>
            </a:r>
            <a:endParaRPr/>
          </a:p>
        </p:txBody>
      </p:sp>
      <p:pic>
        <p:nvPicPr>
          <p:cNvPr id="400" name="Google Shape;400;p61"/>
          <p:cNvPicPr preferRelativeResize="0"/>
          <p:nvPr/>
        </p:nvPicPr>
        <p:blipFill>
          <a:blip r:embed="rId7">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04" name="Shape 404"/>
        <p:cNvGrpSpPr/>
        <p:nvPr/>
      </p:nvGrpSpPr>
      <p:grpSpPr>
        <a:xfrm>
          <a:off x="0" y="0"/>
          <a:ext cx="0" cy="0"/>
          <a:chOff x="0" y="0"/>
          <a:chExt cx="0" cy="0"/>
        </a:xfrm>
      </p:grpSpPr>
      <p:sp>
        <p:nvSpPr>
          <p:cNvPr id="405" name="Google Shape;405;p6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aramond"/>
                <a:ea typeface="Garamond"/>
                <a:cs typeface="Garamond"/>
                <a:sym typeface="Garamond"/>
              </a:rPr>
              <a:t>Filed Bills -- Concentrates	</a:t>
            </a:r>
            <a:endParaRPr>
              <a:latin typeface="Garamond"/>
              <a:ea typeface="Garamond"/>
              <a:cs typeface="Garamond"/>
              <a:sym typeface="Garamond"/>
            </a:endParaRPr>
          </a:p>
        </p:txBody>
      </p:sp>
      <p:sp>
        <p:nvSpPr>
          <p:cNvPr id="406" name="Google Shape;406;p6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800"/>
              </a:spcBef>
              <a:spcAft>
                <a:spcPts val="0"/>
              </a:spcAft>
              <a:buNone/>
            </a:pPr>
            <a:r>
              <a:rPr b="1" lang="en" sz="1400" u="sng">
                <a:solidFill>
                  <a:srgbClr val="C52227"/>
                </a:solidFill>
                <a:hlinkClick r:id="rId3"/>
              </a:rPr>
              <a:t>HB 186</a:t>
            </a:r>
            <a:r>
              <a:rPr b="1" lang="en" sz="1400">
                <a:solidFill>
                  <a:srgbClr val="2B2B2B"/>
                </a:solidFill>
              </a:rPr>
              <a:t> (Rep. Terry Canales)</a:t>
            </a:r>
            <a:r>
              <a:rPr lang="en" sz="1400">
                <a:solidFill>
                  <a:srgbClr val="2B2B2B"/>
                </a:solidFill>
              </a:rPr>
              <a:t> — Relating to the </a:t>
            </a:r>
            <a:r>
              <a:rPr b="1" lang="en" sz="1400">
                <a:solidFill>
                  <a:srgbClr val="2B2B2B"/>
                </a:solidFill>
              </a:rPr>
              <a:t>determination of the weight of marihuana and other tetrahydrocannabinols</a:t>
            </a:r>
            <a:r>
              <a:rPr lang="en" sz="1400">
                <a:solidFill>
                  <a:srgbClr val="2B2B2B"/>
                </a:solidFill>
              </a:rPr>
              <a:t> for the purpose of the prosecution and punishment of the offense of possession of those substances.</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4"/>
              </a:rPr>
              <a:t>HB 551</a:t>
            </a:r>
            <a:r>
              <a:rPr b="1" lang="en" sz="1400">
                <a:solidFill>
                  <a:srgbClr val="2B2B2B"/>
                </a:solidFill>
              </a:rPr>
              <a:t> (Rep. Terry Canales)</a:t>
            </a:r>
            <a:r>
              <a:rPr lang="en" sz="1400">
                <a:solidFill>
                  <a:srgbClr val="2B2B2B"/>
                </a:solidFill>
              </a:rPr>
              <a:t> — Relating to the prosecution of and </a:t>
            </a:r>
            <a:r>
              <a:rPr b="1" lang="en" sz="1400">
                <a:solidFill>
                  <a:srgbClr val="2B2B2B"/>
                </a:solidFill>
              </a:rPr>
              <a:t>criminal penalties for the possession of marihuana concentrate</a:t>
            </a:r>
            <a:r>
              <a:rPr lang="en" sz="1400">
                <a:solidFill>
                  <a:srgbClr val="2B2B2B"/>
                </a:solidFill>
              </a:rPr>
              <a:t>; creating criminal offenses.</a:t>
            </a:r>
            <a:endParaRPr b="1" sz="1400">
              <a:solidFill>
                <a:srgbClr val="2B2B2B"/>
              </a:solidFill>
            </a:endParaRPr>
          </a:p>
          <a:p>
            <a:pPr indent="0" lvl="0" marL="0" rtl="0" algn="l">
              <a:spcBef>
                <a:spcPts val="1800"/>
              </a:spcBef>
              <a:spcAft>
                <a:spcPts val="1600"/>
              </a:spcAft>
              <a:buNone/>
            </a:pPr>
            <a:r>
              <a:t/>
            </a:r>
            <a:endParaRPr/>
          </a:p>
        </p:txBody>
      </p:sp>
      <p:pic>
        <p:nvPicPr>
          <p:cNvPr id="407" name="Google Shape;407;p62"/>
          <p:cNvPicPr preferRelativeResize="0"/>
          <p:nvPr/>
        </p:nvPicPr>
        <p:blipFill>
          <a:blip r:embed="rId5">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11" name="Shape 411"/>
        <p:cNvGrpSpPr/>
        <p:nvPr/>
      </p:nvGrpSpPr>
      <p:grpSpPr>
        <a:xfrm>
          <a:off x="0" y="0"/>
          <a:ext cx="0" cy="0"/>
          <a:chOff x="0" y="0"/>
          <a:chExt cx="0" cy="0"/>
        </a:xfrm>
      </p:grpSpPr>
      <p:sp>
        <p:nvSpPr>
          <p:cNvPr id="412" name="Google Shape;412;p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aramond"/>
                <a:ea typeface="Garamond"/>
                <a:cs typeface="Garamond"/>
                <a:sym typeface="Garamond"/>
              </a:rPr>
              <a:t>Filed Bills -- Medical Cannabis 	</a:t>
            </a:r>
            <a:endParaRPr>
              <a:latin typeface="Garamond"/>
              <a:ea typeface="Garamond"/>
              <a:cs typeface="Garamond"/>
              <a:sym typeface="Garamond"/>
            </a:endParaRPr>
          </a:p>
        </p:txBody>
      </p:sp>
      <p:sp>
        <p:nvSpPr>
          <p:cNvPr id="413" name="Google Shape;413;p6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u="sng">
                <a:solidFill>
                  <a:srgbClr val="C52227"/>
                </a:solidFill>
                <a:hlinkClick r:id="rId3"/>
              </a:rPr>
              <a:t>SB 90</a:t>
            </a:r>
            <a:r>
              <a:rPr b="1" lang="en" sz="1400">
                <a:solidFill>
                  <a:srgbClr val="2B2B2B"/>
                </a:solidFill>
              </a:rPr>
              <a:t> (Sen. Jose Menendez</a:t>
            </a:r>
            <a:r>
              <a:rPr lang="en" sz="1400">
                <a:solidFill>
                  <a:srgbClr val="2B2B2B"/>
                </a:solidFill>
              </a:rPr>
              <a:t>) — Relating to authorizing the possession, use, cultivation, distribution, transportation, and delivery of </a:t>
            </a:r>
            <a:r>
              <a:rPr b="1" lang="en" sz="1400">
                <a:solidFill>
                  <a:srgbClr val="2B2B2B"/>
                </a:solidFill>
              </a:rPr>
              <a:t>medical cannabis</a:t>
            </a:r>
            <a:r>
              <a:rPr lang="en" sz="1400">
                <a:solidFill>
                  <a:srgbClr val="2B2B2B"/>
                </a:solidFill>
              </a:rPr>
              <a:t> for medical use by qualifying patients with certain debilitating medical conditions and the licensing of dispensing organizations and testing facilities; authorizing fees.</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4"/>
              </a:rPr>
              <a:t>HB 209</a:t>
            </a:r>
            <a:r>
              <a:rPr b="1" lang="en" sz="1400">
                <a:solidFill>
                  <a:srgbClr val="2B2B2B"/>
                </a:solidFill>
              </a:rPr>
              <a:t> (Rep. Ron Reynolds)</a:t>
            </a:r>
            <a:r>
              <a:rPr lang="en" sz="1400">
                <a:solidFill>
                  <a:srgbClr val="2B2B2B"/>
                </a:solidFill>
              </a:rPr>
              <a:t> — Relating to authorizing the possession, use, cultivation, distribution, transportation, and delivery of </a:t>
            </a:r>
            <a:r>
              <a:rPr b="1" lang="en" sz="1400">
                <a:solidFill>
                  <a:srgbClr val="2B2B2B"/>
                </a:solidFill>
              </a:rPr>
              <a:t>medical cannabis</a:t>
            </a:r>
            <a:r>
              <a:rPr lang="en" sz="1400">
                <a:solidFill>
                  <a:srgbClr val="2B2B2B"/>
                </a:solidFill>
              </a:rPr>
              <a:t> for medical use by qualifying patients with certain debilitating medical conditions and the licensing of dispensing organizations and testing facilities; authorizing fees.</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5"/>
              </a:rPr>
              <a:t>HB 122</a:t>
            </a:r>
            <a:r>
              <a:rPr b="1" lang="en" sz="1400">
                <a:solidFill>
                  <a:srgbClr val="2B2B2B"/>
                </a:solidFill>
              </a:rPr>
              <a:t> (Rep. Gina Hinojosa)</a:t>
            </a:r>
            <a:r>
              <a:rPr lang="en" sz="1400">
                <a:solidFill>
                  <a:srgbClr val="2B2B2B"/>
                </a:solidFill>
              </a:rPr>
              <a:t> — Relating to the medical use of marihuana; providing an </a:t>
            </a:r>
            <a:r>
              <a:rPr b="1" lang="en" sz="1400">
                <a:solidFill>
                  <a:srgbClr val="2B2B2B"/>
                </a:solidFill>
              </a:rPr>
              <a:t>affirmative defense to prosecution</a:t>
            </a:r>
            <a:r>
              <a:rPr lang="en" sz="1400">
                <a:solidFill>
                  <a:srgbClr val="2B2B2B"/>
                </a:solidFill>
              </a:rPr>
              <a:t> for possession of marihuana</a:t>
            </a:r>
            <a:endParaRPr sz="1400">
              <a:solidFill>
                <a:srgbClr val="2B2B2B"/>
              </a:solidFill>
            </a:endParaRPr>
          </a:p>
          <a:p>
            <a:pPr indent="0" lvl="0" marL="0" rtl="0" algn="l">
              <a:spcBef>
                <a:spcPts val="1800"/>
              </a:spcBef>
              <a:spcAft>
                <a:spcPts val="1600"/>
              </a:spcAft>
              <a:buNone/>
            </a:pPr>
            <a:r>
              <a:t/>
            </a:r>
            <a:endParaRPr/>
          </a:p>
        </p:txBody>
      </p:sp>
      <p:pic>
        <p:nvPicPr>
          <p:cNvPr id="414" name="Google Shape;414;p63"/>
          <p:cNvPicPr preferRelativeResize="0"/>
          <p:nvPr/>
        </p:nvPicPr>
        <p:blipFill>
          <a:blip r:embed="rId6">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18" name="Shape 418"/>
        <p:cNvGrpSpPr/>
        <p:nvPr/>
      </p:nvGrpSpPr>
      <p:grpSpPr>
        <a:xfrm>
          <a:off x="0" y="0"/>
          <a:ext cx="0" cy="0"/>
          <a:chOff x="0" y="0"/>
          <a:chExt cx="0" cy="0"/>
        </a:xfrm>
      </p:grpSpPr>
      <p:sp>
        <p:nvSpPr>
          <p:cNvPr id="419" name="Google Shape;419;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aramond"/>
                <a:ea typeface="Garamond"/>
                <a:cs typeface="Garamond"/>
                <a:sym typeface="Garamond"/>
              </a:rPr>
              <a:t>Filed Bills -- Resolutions</a:t>
            </a:r>
            <a:endParaRPr>
              <a:latin typeface="Garamond"/>
              <a:ea typeface="Garamond"/>
              <a:cs typeface="Garamond"/>
              <a:sym typeface="Garamond"/>
            </a:endParaRPr>
          </a:p>
        </p:txBody>
      </p:sp>
      <p:sp>
        <p:nvSpPr>
          <p:cNvPr id="420" name="Google Shape;420;p6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400">
              <a:solidFill>
                <a:srgbClr val="2B2B2B"/>
              </a:solidFill>
            </a:endParaRPr>
          </a:p>
          <a:p>
            <a:pPr indent="0" lvl="0" marL="0" rtl="0" algn="l">
              <a:spcBef>
                <a:spcPts val="1800"/>
              </a:spcBef>
              <a:spcAft>
                <a:spcPts val="0"/>
              </a:spcAft>
              <a:buNone/>
            </a:pPr>
            <a:r>
              <a:rPr b="1" lang="en" sz="1400" u="sng">
                <a:solidFill>
                  <a:srgbClr val="C52227"/>
                </a:solidFill>
                <a:hlinkClick r:id="rId3"/>
              </a:rPr>
              <a:t>HJR 21</a:t>
            </a:r>
            <a:r>
              <a:rPr b="1" lang="en" sz="1400">
                <a:solidFill>
                  <a:srgbClr val="2B2B2B"/>
                </a:solidFill>
              </a:rPr>
              <a:t> (Rep. Ron Reynolds)</a:t>
            </a:r>
            <a:r>
              <a:rPr lang="en" sz="1400">
                <a:solidFill>
                  <a:srgbClr val="2B2B2B"/>
                </a:solidFill>
              </a:rPr>
              <a:t> — Proposing a constitutional amendment to authorize and regulate the possession, cultivation, and sale of </a:t>
            </a:r>
            <a:r>
              <a:rPr b="1" lang="en" sz="1400">
                <a:solidFill>
                  <a:srgbClr val="2B2B2B"/>
                </a:solidFill>
              </a:rPr>
              <a:t>cannabis for medical use</a:t>
            </a:r>
            <a:r>
              <a:rPr lang="en" sz="1400">
                <a:solidFill>
                  <a:srgbClr val="2B2B2B"/>
                </a:solidFill>
              </a:rPr>
              <a:t>.</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4"/>
              </a:rPr>
              <a:t>SJR 7</a:t>
            </a:r>
            <a:r>
              <a:rPr b="1" lang="en" sz="1400">
                <a:solidFill>
                  <a:srgbClr val="2B2B2B"/>
                </a:solidFill>
              </a:rPr>
              <a:t> (Sen. Jose Rodriguez)</a:t>
            </a:r>
            <a:r>
              <a:rPr lang="en" sz="1400">
                <a:solidFill>
                  <a:srgbClr val="2B2B2B"/>
                </a:solidFill>
              </a:rPr>
              <a:t> — Proposing a constitutional amendment to authorize and regulate the possession, cultivation, and sale of </a:t>
            </a:r>
            <a:r>
              <a:rPr b="1" lang="en" sz="1400">
                <a:solidFill>
                  <a:srgbClr val="2B2B2B"/>
                </a:solidFill>
              </a:rPr>
              <a:t>cannabis for medical use</a:t>
            </a:r>
            <a:r>
              <a:rPr lang="en" sz="1400">
                <a:solidFill>
                  <a:srgbClr val="2B2B2B"/>
                </a:solidFill>
              </a:rPr>
              <a:t>.</a:t>
            </a:r>
            <a:endParaRPr sz="1400">
              <a:solidFill>
                <a:srgbClr val="2B2B2B"/>
              </a:solidFill>
            </a:endParaRPr>
          </a:p>
          <a:p>
            <a:pPr indent="0" lvl="0" marL="0" rtl="0" algn="l">
              <a:spcBef>
                <a:spcPts val="1800"/>
              </a:spcBef>
              <a:spcAft>
                <a:spcPts val="0"/>
              </a:spcAft>
              <a:buNone/>
            </a:pPr>
            <a:r>
              <a:rPr b="1" lang="en" sz="1400" u="sng">
                <a:solidFill>
                  <a:srgbClr val="C52227"/>
                </a:solidFill>
                <a:hlinkClick r:id="rId5"/>
              </a:rPr>
              <a:t>SJR 8</a:t>
            </a:r>
            <a:r>
              <a:rPr lang="en" sz="1400">
                <a:solidFill>
                  <a:srgbClr val="2B2B2B"/>
                </a:solidFill>
              </a:rPr>
              <a:t> </a:t>
            </a:r>
            <a:r>
              <a:rPr b="1" lang="en" sz="1400">
                <a:solidFill>
                  <a:srgbClr val="2B2B2B"/>
                </a:solidFill>
              </a:rPr>
              <a:t>(Sen. Jose Rodriguez) </a:t>
            </a:r>
            <a:r>
              <a:rPr lang="en" sz="1400">
                <a:solidFill>
                  <a:srgbClr val="2B2B2B"/>
                </a:solidFill>
              </a:rPr>
              <a:t>— Proposing a constitutional amendment to authorize and </a:t>
            </a:r>
            <a:r>
              <a:rPr b="1" lang="en" sz="1400">
                <a:solidFill>
                  <a:srgbClr val="2B2B2B"/>
                </a:solidFill>
              </a:rPr>
              <a:t>regulate the possession, cultivation, and sale of cannabis</a:t>
            </a:r>
            <a:r>
              <a:rPr lang="en" sz="1400">
                <a:solidFill>
                  <a:srgbClr val="2B2B2B"/>
                </a:solidFill>
              </a:rPr>
              <a:t>.</a:t>
            </a:r>
            <a:endParaRPr sz="1400">
              <a:solidFill>
                <a:srgbClr val="2B2B2B"/>
              </a:solidFill>
            </a:endParaRPr>
          </a:p>
          <a:p>
            <a:pPr indent="0" lvl="0" marL="0" rtl="0" algn="l">
              <a:spcBef>
                <a:spcPts val="1800"/>
              </a:spcBef>
              <a:spcAft>
                <a:spcPts val="0"/>
              </a:spcAft>
              <a:buNone/>
            </a:pPr>
            <a:r>
              <a:t/>
            </a:r>
            <a:endParaRPr b="1" sz="1200">
              <a:solidFill>
                <a:srgbClr val="2B2B2B"/>
              </a:solidFill>
            </a:endParaRPr>
          </a:p>
          <a:p>
            <a:pPr indent="0" lvl="0" marL="0" rtl="0" algn="l">
              <a:spcBef>
                <a:spcPts val="1800"/>
              </a:spcBef>
              <a:spcAft>
                <a:spcPts val="0"/>
              </a:spcAft>
              <a:buNone/>
            </a:pPr>
            <a:r>
              <a:t/>
            </a:r>
            <a:endParaRPr sz="1200">
              <a:solidFill>
                <a:srgbClr val="2B2B2B"/>
              </a:solidFill>
            </a:endParaRPr>
          </a:p>
          <a:p>
            <a:pPr indent="0" lvl="0" marL="0" rtl="0" algn="l">
              <a:spcBef>
                <a:spcPts val="1800"/>
              </a:spcBef>
              <a:spcAft>
                <a:spcPts val="1600"/>
              </a:spcAft>
              <a:buNone/>
            </a:pPr>
            <a:r>
              <a:t/>
            </a:r>
            <a:endParaRPr/>
          </a:p>
        </p:txBody>
      </p:sp>
      <p:pic>
        <p:nvPicPr>
          <p:cNvPr id="421" name="Google Shape;421;p64"/>
          <p:cNvPicPr preferRelativeResize="0"/>
          <p:nvPr/>
        </p:nvPicPr>
        <p:blipFill>
          <a:blip r:embed="rId6">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425" name="Shape 425"/>
        <p:cNvGrpSpPr/>
        <p:nvPr/>
      </p:nvGrpSpPr>
      <p:grpSpPr>
        <a:xfrm>
          <a:off x="0" y="0"/>
          <a:ext cx="0" cy="0"/>
          <a:chOff x="0" y="0"/>
          <a:chExt cx="0" cy="0"/>
        </a:xfrm>
      </p:grpSpPr>
      <p:sp>
        <p:nvSpPr>
          <p:cNvPr id="426" name="Google Shape;426;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Garamond"/>
                <a:ea typeface="Garamond"/>
                <a:cs typeface="Garamond"/>
                <a:sym typeface="Garamond"/>
              </a:rPr>
              <a:t>Filed Bills -- Hemp	</a:t>
            </a:r>
            <a:endParaRPr>
              <a:latin typeface="Garamond"/>
              <a:ea typeface="Garamond"/>
              <a:cs typeface="Garamond"/>
              <a:sym typeface="Garamond"/>
            </a:endParaRPr>
          </a:p>
        </p:txBody>
      </p:sp>
      <p:sp>
        <p:nvSpPr>
          <p:cNvPr id="427" name="Google Shape;427;p6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800"/>
              </a:spcBef>
              <a:spcAft>
                <a:spcPts val="0"/>
              </a:spcAft>
              <a:buNone/>
            </a:pPr>
            <a:r>
              <a:rPr b="1" lang="en" sz="1400" u="sng">
                <a:solidFill>
                  <a:srgbClr val="C52227"/>
                </a:solidFill>
                <a:hlinkClick r:id="rId3"/>
              </a:rPr>
              <a:t>SB 116</a:t>
            </a:r>
            <a:r>
              <a:rPr b="1" lang="en" sz="1400">
                <a:solidFill>
                  <a:srgbClr val="2B2B2B"/>
                </a:solidFill>
              </a:rPr>
              <a:t> (Sen. Jose Menendez)</a:t>
            </a:r>
            <a:r>
              <a:rPr lang="en" sz="1400">
                <a:solidFill>
                  <a:srgbClr val="2B2B2B"/>
                </a:solidFill>
              </a:rPr>
              <a:t> — Relating to </a:t>
            </a:r>
            <a:r>
              <a:rPr b="1" lang="en" sz="1400">
                <a:solidFill>
                  <a:srgbClr val="2B2B2B"/>
                </a:solidFill>
              </a:rPr>
              <a:t>industrial hemp</a:t>
            </a:r>
            <a:r>
              <a:rPr lang="en" sz="1400">
                <a:solidFill>
                  <a:srgbClr val="2B2B2B"/>
                </a:solidFill>
              </a:rPr>
              <a:t>; requiring an occupational license; authorizing fees.</a:t>
            </a:r>
            <a:endParaRPr sz="1400">
              <a:solidFill>
                <a:srgbClr val="2B2B2B"/>
              </a:solidFill>
            </a:endParaRPr>
          </a:p>
          <a:p>
            <a:pPr indent="0" lvl="0" marL="0" rtl="0" algn="l">
              <a:spcBef>
                <a:spcPts val="1800"/>
              </a:spcBef>
              <a:spcAft>
                <a:spcPts val="1600"/>
              </a:spcAft>
              <a:buNone/>
            </a:pPr>
            <a:r>
              <a:t/>
            </a:r>
            <a:endParaRPr/>
          </a:p>
        </p:txBody>
      </p:sp>
      <p:pic>
        <p:nvPicPr>
          <p:cNvPr id="428" name="Google Shape;428;p65"/>
          <p:cNvPicPr preferRelativeResize="0"/>
          <p:nvPr/>
        </p:nvPicPr>
        <p:blipFill>
          <a:blip r:embed="rId4">
            <a:alphaModFix/>
          </a:blip>
          <a:stretch>
            <a:fillRect/>
          </a:stretch>
        </p:blipFill>
        <p:spPr>
          <a:xfrm>
            <a:off x="8205675" y="4224225"/>
            <a:ext cx="919275" cy="9192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pic>
        <p:nvPicPr>
          <p:cNvPr descr="How a bill becomes a law infographic.jpg" id="433" name="Google Shape;433;p66"/>
          <p:cNvPicPr preferRelativeResize="0"/>
          <p:nvPr/>
        </p:nvPicPr>
        <p:blipFill rotWithShape="1">
          <a:blip r:embed="rId3">
            <a:alphaModFix/>
          </a:blip>
          <a:srcRect b="1967" l="0" r="0" t="3452"/>
          <a:stretch/>
        </p:blipFill>
        <p:spPr>
          <a:xfrm>
            <a:off x="216750" y="0"/>
            <a:ext cx="8314400" cy="50871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Google Shape;438;p67"/>
          <p:cNvSpPr txBox="1"/>
          <p:nvPr>
            <p:ph type="title"/>
          </p:nvPr>
        </p:nvSpPr>
        <p:spPr>
          <a:xfrm>
            <a:off x="3417775" y="804875"/>
            <a:ext cx="4957200" cy="593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1"/>
              </a:buClr>
              <a:buSzPts val="2100"/>
              <a:buFont typeface="Arial"/>
              <a:buNone/>
            </a:pPr>
            <a:r>
              <a:rPr b="1" lang="en" sz="3600">
                <a:latin typeface="Arial"/>
                <a:ea typeface="Arial"/>
                <a:cs typeface="Arial"/>
                <a:sym typeface="Arial"/>
              </a:rPr>
              <a:t>John Baucum</a:t>
            </a:r>
            <a:endParaRPr b="1" sz="3600">
              <a:latin typeface="Arial"/>
              <a:ea typeface="Arial"/>
              <a:cs typeface="Arial"/>
              <a:sym typeface="Arial"/>
            </a:endParaRPr>
          </a:p>
        </p:txBody>
      </p:sp>
      <p:pic>
        <p:nvPicPr>
          <p:cNvPr id="439" name="Google Shape;439;p67"/>
          <p:cNvPicPr preferRelativeResize="0"/>
          <p:nvPr/>
        </p:nvPicPr>
        <p:blipFill rotWithShape="1">
          <a:blip r:embed="rId3">
            <a:alphaModFix/>
          </a:blip>
          <a:srcRect b="0" l="0" r="0" t="0"/>
          <a:stretch/>
        </p:blipFill>
        <p:spPr>
          <a:xfrm>
            <a:off x="400050" y="423863"/>
            <a:ext cx="2857500" cy="4143375"/>
          </a:xfrm>
          <a:prstGeom prst="rect">
            <a:avLst/>
          </a:prstGeom>
          <a:noFill/>
          <a:ln>
            <a:noFill/>
          </a:ln>
        </p:spPr>
      </p:pic>
      <p:pic>
        <p:nvPicPr>
          <p:cNvPr id="440" name="Google Shape;440;p67"/>
          <p:cNvPicPr preferRelativeResize="0"/>
          <p:nvPr/>
        </p:nvPicPr>
        <p:blipFill rotWithShape="1">
          <a:blip r:embed="rId4">
            <a:alphaModFix/>
          </a:blip>
          <a:srcRect b="0" l="0" r="0" t="0"/>
          <a:stretch/>
        </p:blipFill>
        <p:spPr>
          <a:xfrm>
            <a:off x="3776625" y="2148976"/>
            <a:ext cx="4488650" cy="2418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41"/>
          <p:cNvSpPr/>
          <p:nvPr/>
        </p:nvSpPr>
        <p:spPr>
          <a:xfrm>
            <a:off x="609600" y="1276350"/>
            <a:ext cx="7848599" cy="1828800"/>
          </a:xfrm>
          <a:prstGeom prst="rect">
            <a:avLst/>
          </a:prstGeom>
          <a:solidFill>
            <a:schemeClr val="lt1"/>
          </a:solidFill>
          <a:ln cap="flat" cmpd="sng" w="28575">
            <a:solidFill>
              <a:srgbClr val="4656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
        <p:nvSpPr>
          <p:cNvPr id="231" name="Google Shape;231;p41"/>
          <p:cNvSpPr txBox="1"/>
          <p:nvPr>
            <p:ph type="title"/>
          </p:nvPr>
        </p:nvSpPr>
        <p:spPr>
          <a:xfrm>
            <a:off x="609600" y="1276375"/>
            <a:ext cx="7848600" cy="1828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Font typeface="Times New Roman"/>
              <a:buNone/>
            </a:pPr>
            <a:r>
              <a:rPr i="0" lang="en" sz="2300" u="none" cap="none" strike="noStrike">
                <a:solidFill>
                  <a:schemeClr val="dk2"/>
                </a:solidFill>
                <a:latin typeface="Garamond"/>
                <a:ea typeface="Garamond"/>
                <a:cs typeface="Garamond"/>
                <a:sym typeface="Garamond"/>
              </a:rPr>
              <a:t>Constituent advocacy is one of the most critical tools we have as a grassroots movement.  Legislators and other community members need to hear from Texans like you who want to see sensible marijuana policies instituted.</a:t>
            </a:r>
            <a:endParaRPr i="0" sz="2300" u="none" cap="none" strike="noStrike">
              <a:solidFill>
                <a:schemeClr val="dk2"/>
              </a:solidFill>
              <a:latin typeface="Garamond"/>
              <a:ea typeface="Garamond"/>
              <a:cs typeface="Garamond"/>
              <a:sym typeface="Garamond"/>
            </a:endParaRPr>
          </a:p>
        </p:txBody>
      </p:sp>
      <p:pic>
        <p:nvPicPr>
          <p:cNvPr id="232" name="Google Shape;232;p41"/>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Google Shape;445;p68"/>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Arial"/>
              <a:buNone/>
            </a:pPr>
            <a:r>
              <a:rPr lang="en" sz="5400">
                <a:solidFill>
                  <a:srgbClr val="1D2129"/>
                </a:solidFill>
                <a:latin typeface="Times New Roman"/>
                <a:ea typeface="Times New Roman"/>
                <a:cs typeface="Times New Roman"/>
                <a:sym typeface="Times New Roman"/>
              </a:rPr>
              <a:t>Develop your message </a:t>
            </a:r>
            <a:endParaRPr>
              <a:latin typeface="Times New Roman"/>
              <a:ea typeface="Times New Roman"/>
              <a:cs typeface="Times New Roman"/>
              <a:sym typeface="Times New Roman"/>
            </a:endParaRPr>
          </a:p>
        </p:txBody>
      </p:sp>
      <p:sp>
        <p:nvSpPr>
          <p:cNvPr id="446" name="Google Shape;446;p68"/>
          <p:cNvSpPr txBox="1"/>
          <p:nvPr>
            <p:ph idx="1" type="body"/>
          </p:nvPr>
        </p:nvSpPr>
        <p:spPr>
          <a:xfrm>
            <a:off x="1219200" y="971550"/>
            <a:ext cx="6629400" cy="37257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Clr>
                <a:srgbClr val="595959"/>
              </a:buClr>
              <a:buSzPts val="1400"/>
              <a:buNone/>
            </a:pPr>
            <a:r>
              <a:t/>
            </a:r>
            <a:endParaRPr sz="2400">
              <a:solidFill>
                <a:srgbClr val="595959"/>
              </a:solidFill>
              <a:latin typeface="Arial"/>
              <a:ea typeface="Arial"/>
              <a:cs typeface="Arial"/>
              <a:sym typeface="Arial"/>
            </a:endParaRPr>
          </a:p>
          <a:p>
            <a:pPr indent="-228600" lvl="0" marL="457200" rtl="0" algn="l">
              <a:lnSpc>
                <a:spcPct val="15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Know your facts and your audience</a:t>
            </a:r>
            <a:endParaRPr>
              <a:latin typeface="Arial"/>
              <a:ea typeface="Arial"/>
              <a:cs typeface="Arial"/>
              <a:sym typeface="Arial"/>
            </a:endParaRPr>
          </a:p>
          <a:p>
            <a:pPr indent="-228600" lvl="0" marL="457200" rtl="0" algn="l">
              <a:lnSpc>
                <a:spcPct val="15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Stick to your message and don’t get distracted </a:t>
            </a:r>
            <a:endParaRPr/>
          </a:p>
          <a:p>
            <a:pPr indent="-228600" lvl="0" marL="457200" rtl="0" algn="l">
              <a:lnSpc>
                <a:spcPct val="15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Be polite, professional, and patient</a:t>
            </a:r>
            <a:endParaRPr/>
          </a:p>
          <a:p>
            <a:pPr indent="-228600" lvl="0" marL="457200" rtl="0" algn="l">
              <a:lnSpc>
                <a:spcPct val="15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When speaking to the media, less is more</a:t>
            </a:r>
            <a:endParaRPr>
              <a:latin typeface="Arial"/>
              <a:ea typeface="Arial"/>
              <a:cs typeface="Arial"/>
              <a:sym typeface="Arial"/>
            </a:endParaRPr>
          </a:p>
        </p:txBody>
      </p:sp>
      <p:pic>
        <p:nvPicPr>
          <p:cNvPr id="447" name="Google Shape;447;p68"/>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1" name="Shape 451"/>
        <p:cNvGrpSpPr/>
        <p:nvPr/>
      </p:nvGrpSpPr>
      <p:grpSpPr>
        <a:xfrm>
          <a:off x="0" y="0"/>
          <a:ext cx="0" cy="0"/>
          <a:chOff x="0" y="0"/>
          <a:chExt cx="0" cy="0"/>
        </a:xfrm>
      </p:grpSpPr>
      <p:sp>
        <p:nvSpPr>
          <p:cNvPr id="452" name="Google Shape;452;p69"/>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5400">
                <a:solidFill>
                  <a:schemeClr val="dk2"/>
                </a:solidFill>
                <a:latin typeface="Times New Roman"/>
                <a:ea typeface="Times New Roman"/>
                <a:cs typeface="Times New Roman"/>
                <a:sym typeface="Times New Roman"/>
              </a:rPr>
              <a:t>Talking Points 	</a:t>
            </a:r>
            <a:endParaRPr/>
          </a:p>
        </p:txBody>
      </p:sp>
      <p:sp>
        <p:nvSpPr>
          <p:cNvPr id="453" name="Google Shape;453;p69"/>
          <p:cNvSpPr txBox="1"/>
          <p:nvPr/>
        </p:nvSpPr>
        <p:spPr>
          <a:xfrm>
            <a:off x="311701" y="971550"/>
            <a:ext cx="8653500" cy="37257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SzPts val="1400"/>
              <a:buFont typeface="Arial"/>
              <a:buNone/>
            </a:pPr>
            <a:r>
              <a:t/>
            </a:r>
            <a:endParaRPr b="0" i="0" sz="2400" u="none" cap="none" strike="noStrike">
              <a:solidFill>
                <a:srgbClr val="595959"/>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Proactive communication</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Key points and facts that we want to communicate</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Look for opportunities to utilize your talking points</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Rehearse your taking points and refine your message </a:t>
            </a:r>
            <a:endParaRPr b="0" i="0" sz="2100" u="none" cap="none" strike="noStrike">
              <a:solidFill>
                <a:schemeClr val="dk1"/>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Make your case confidently and articulately</a:t>
            </a:r>
            <a:endParaRPr sz="1100"/>
          </a:p>
        </p:txBody>
      </p:sp>
      <p:pic>
        <p:nvPicPr>
          <p:cNvPr id="454" name="Google Shape;454;p69"/>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8" name="Shape 458"/>
        <p:cNvGrpSpPr/>
        <p:nvPr/>
      </p:nvGrpSpPr>
      <p:grpSpPr>
        <a:xfrm>
          <a:off x="0" y="0"/>
          <a:ext cx="0" cy="0"/>
          <a:chOff x="0" y="0"/>
          <a:chExt cx="0" cy="0"/>
        </a:xfrm>
      </p:grpSpPr>
      <p:sp>
        <p:nvSpPr>
          <p:cNvPr id="459" name="Google Shape;459;p70"/>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5400">
                <a:solidFill>
                  <a:schemeClr val="dk2"/>
                </a:solidFill>
                <a:latin typeface="Times New Roman"/>
                <a:ea typeface="Times New Roman"/>
                <a:cs typeface="Times New Roman"/>
                <a:sym typeface="Times New Roman"/>
              </a:rPr>
              <a:t>Rebuttals	</a:t>
            </a:r>
            <a:endParaRPr/>
          </a:p>
        </p:txBody>
      </p:sp>
      <p:sp>
        <p:nvSpPr>
          <p:cNvPr id="460" name="Google Shape;460;p70"/>
          <p:cNvSpPr txBox="1"/>
          <p:nvPr/>
        </p:nvSpPr>
        <p:spPr>
          <a:xfrm>
            <a:off x="311700" y="820775"/>
            <a:ext cx="8653500" cy="38766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Reactive communication</a:t>
            </a:r>
            <a:endParaRPr b="0" i="0" sz="2100" u="none" cap="none" strike="noStrike">
              <a:solidFill>
                <a:schemeClr val="dk1"/>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Responses to typical objections </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Be prepared to make rebuttals to counter opposition talking points</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Different individuals will have different perspectives  </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Be honest if you don’t know the answer and ask if you may provide a follow up their question after your meeting</a:t>
            </a:r>
            <a:endParaRPr sz="1100"/>
          </a:p>
        </p:txBody>
      </p:sp>
      <p:pic>
        <p:nvPicPr>
          <p:cNvPr id="461" name="Google Shape;461;p70"/>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71"/>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5400">
                <a:solidFill>
                  <a:schemeClr val="dk2"/>
                </a:solidFill>
                <a:latin typeface="Times New Roman"/>
                <a:ea typeface="Times New Roman"/>
                <a:cs typeface="Times New Roman"/>
                <a:sym typeface="Times New Roman"/>
              </a:rPr>
              <a:t>Rebuttal Examples</a:t>
            </a:r>
            <a:endParaRPr/>
          </a:p>
        </p:txBody>
      </p:sp>
      <p:sp>
        <p:nvSpPr>
          <p:cNvPr id="467" name="Google Shape;467;p71"/>
          <p:cNvSpPr txBox="1"/>
          <p:nvPr>
            <p:ph idx="1" type="body"/>
          </p:nvPr>
        </p:nvSpPr>
        <p:spPr>
          <a:xfrm>
            <a:off x="311700" y="908325"/>
            <a:ext cx="8520600" cy="366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400"/>
              <a:buNone/>
            </a:pPr>
            <a:r>
              <a:rPr b="1" lang="en" sz="2400">
                <a:solidFill>
                  <a:srgbClr val="595959"/>
                </a:solidFill>
                <a:latin typeface="Arial"/>
                <a:ea typeface="Arial"/>
                <a:cs typeface="Arial"/>
                <a:sym typeface="Arial"/>
              </a:rPr>
              <a:t>Didn’t we just legalize medical marijuana?</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Only high CBD oil for people with intractable epilepsy</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The most effective drug for one person might not work at all for another</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Marijuana contains about 80 active cannabinoids (including CBD &amp;THC) and many of them contribute to marijuana’s therapeutic effects</a:t>
            </a:r>
            <a:endParaRPr/>
          </a:p>
          <a:p>
            <a:pPr indent="0" lvl="0" marL="0" rtl="0" algn="l">
              <a:lnSpc>
                <a:spcPct val="100000"/>
              </a:lnSpc>
              <a:spcBef>
                <a:spcPts val="0"/>
              </a:spcBef>
              <a:spcAft>
                <a:spcPts val="0"/>
              </a:spcAft>
              <a:buClr>
                <a:schemeClr val="dk1"/>
              </a:buClr>
              <a:buSzPts val="1400"/>
              <a:buNone/>
            </a:pPr>
            <a:r>
              <a:rPr b="1" lang="en" sz="2400">
                <a:solidFill>
                  <a:srgbClr val="595959"/>
                </a:solidFill>
                <a:latin typeface="Arial"/>
                <a:ea typeface="Arial"/>
                <a:cs typeface="Arial"/>
                <a:sym typeface="Arial"/>
              </a:rPr>
              <a:t>What about the children?</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a record can seriously limit a youth’s educational opportunities and scholarship/grants, access to employment, professional advancement, and options for housing</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Lowered rates of use in Colorado</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Drug dealers do not ID</a:t>
            </a:r>
            <a:endParaRPr/>
          </a:p>
          <a:p>
            <a:pPr indent="-342900" lvl="0" marL="457200" rtl="0" algn="l">
              <a:lnSpc>
                <a:spcPct val="100000"/>
              </a:lnSpc>
              <a:spcBef>
                <a:spcPts val="0"/>
              </a:spcBef>
              <a:spcAft>
                <a:spcPts val="0"/>
              </a:spcAft>
              <a:buClr>
                <a:srgbClr val="595959"/>
              </a:buClr>
              <a:buSzPts val="1400"/>
              <a:buFont typeface="Arial"/>
              <a:buChar char="•"/>
            </a:pPr>
            <a:r>
              <a:rPr lang="en" sz="1800">
                <a:solidFill>
                  <a:srgbClr val="595959"/>
                </a:solidFill>
                <a:latin typeface="Arial"/>
                <a:ea typeface="Arial"/>
                <a:cs typeface="Arial"/>
                <a:sym typeface="Arial"/>
              </a:rPr>
              <a:t>Many sick children’s parents would like to use cannabis as a first line of defense</a:t>
            </a:r>
            <a:endParaRPr/>
          </a:p>
        </p:txBody>
      </p:sp>
      <p:pic>
        <p:nvPicPr>
          <p:cNvPr id="468" name="Google Shape;468;p71"/>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2" name="Shape 472"/>
        <p:cNvGrpSpPr/>
        <p:nvPr/>
      </p:nvGrpSpPr>
      <p:grpSpPr>
        <a:xfrm>
          <a:off x="0" y="0"/>
          <a:ext cx="0" cy="0"/>
          <a:chOff x="0" y="0"/>
          <a:chExt cx="0" cy="0"/>
        </a:xfrm>
      </p:grpSpPr>
      <p:sp>
        <p:nvSpPr>
          <p:cNvPr id="473" name="Google Shape;473;p72"/>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38095"/>
              </a:lnSpc>
              <a:spcBef>
                <a:spcPts val="0"/>
              </a:spcBef>
              <a:spcAft>
                <a:spcPts val="0"/>
              </a:spcAft>
              <a:buClr>
                <a:schemeClr val="dk2"/>
              </a:buClr>
              <a:buSzPts val="2100"/>
              <a:buFont typeface="Times New Roman"/>
              <a:buNone/>
            </a:pPr>
            <a:r>
              <a:rPr lang="en" sz="4200">
                <a:solidFill>
                  <a:schemeClr val="dk2"/>
                </a:solidFill>
                <a:latin typeface="Times New Roman"/>
                <a:ea typeface="Times New Roman"/>
                <a:cs typeface="Times New Roman"/>
                <a:sym typeface="Times New Roman"/>
              </a:rPr>
              <a:t>Staying on Message is Important</a:t>
            </a:r>
            <a:endParaRPr/>
          </a:p>
        </p:txBody>
      </p:sp>
      <p:sp>
        <p:nvSpPr>
          <p:cNvPr id="474" name="Google Shape;474;p72"/>
          <p:cNvSpPr txBox="1"/>
          <p:nvPr/>
        </p:nvSpPr>
        <p:spPr>
          <a:xfrm>
            <a:off x="311701" y="971550"/>
            <a:ext cx="8653500" cy="37257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SzPts val="1400"/>
              <a:buFont typeface="Arial"/>
              <a:buNone/>
            </a:pPr>
            <a:r>
              <a:t/>
            </a:r>
            <a:endParaRPr b="0" i="0" sz="2400" u="none" cap="none" strike="noStrike">
              <a:solidFill>
                <a:srgbClr val="595959"/>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Take your time to organize your thoughts before speaking</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Build a bridge from their question to your response</a:t>
            </a:r>
            <a:endParaRPr b="0" i="0" sz="2100" u="none" cap="none" strike="noStrike">
              <a:solidFill>
                <a:schemeClr val="dk1"/>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Clearly express the knowledge that we want to convey</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Focus on one issue at a time</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Remember to listen carefully and don’t get lost in your own mind</a:t>
            </a:r>
            <a:endParaRPr sz="1100"/>
          </a:p>
        </p:txBody>
      </p:sp>
      <p:pic>
        <p:nvPicPr>
          <p:cNvPr id="475" name="Google Shape;475;p72"/>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7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5400">
                <a:solidFill>
                  <a:schemeClr val="dk2"/>
                </a:solidFill>
                <a:latin typeface="Times New Roman"/>
                <a:ea typeface="Times New Roman"/>
                <a:cs typeface="Times New Roman"/>
                <a:sym typeface="Times New Roman"/>
              </a:rPr>
              <a:t>Expressing Passion</a:t>
            </a:r>
            <a:endParaRPr/>
          </a:p>
        </p:txBody>
      </p:sp>
      <p:sp>
        <p:nvSpPr>
          <p:cNvPr id="481" name="Google Shape;481;p73"/>
          <p:cNvSpPr txBox="1"/>
          <p:nvPr/>
        </p:nvSpPr>
        <p:spPr>
          <a:xfrm>
            <a:off x="311701" y="971550"/>
            <a:ext cx="8653500" cy="3725700"/>
          </a:xfrm>
          <a:prstGeom prst="rect">
            <a:avLst/>
          </a:prstGeom>
          <a:noFill/>
          <a:ln>
            <a:noFill/>
          </a:ln>
        </p:spPr>
        <p:txBody>
          <a:bodyPr anchorCtr="0" anchor="t" bIns="91425" lIns="91425" spcFirstLastPara="1" rIns="91425" wrap="square" tIns="91425">
            <a:noAutofit/>
          </a:bodyPr>
          <a:lstStyle/>
          <a:p>
            <a:pPr indent="-342900" lvl="0" marL="342900" marR="0" rtl="0" algn="l">
              <a:lnSpc>
                <a:spcPct val="100000"/>
              </a:lnSpc>
              <a:spcBef>
                <a:spcPts val="0"/>
              </a:spcBef>
              <a:spcAft>
                <a:spcPts val="0"/>
              </a:spcAft>
              <a:buClr>
                <a:srgbClr val="595959"/>
              </a:buClr>
              <a:buSzPts val="1400"/>
              <a:buFont typeface="Arial"/>
              <a:buNone/>
            </a:pPr>
            <a:r>
              <a:t/>
            </a:r>
            <a:endParaRPr b="0" i="0" sz="2400" u="none" cap="none" strike="noStrike">
              <a:solidFill>
                <a:srgbClr val="595959"/>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Humanize the issue by playing on their emotions</a:t>
            </a:r>
            <a:endParaRPr b="0" i="0" sz="2100" u="none" cap="none" strike="noStrike">
              <a:solidFill>
                <a:schemeClr val="dk1"/>
              </a:solidFill>
              <a:latin typeface="Arial"/>
              <a:ea typeface="Arial"/>
              <a:cs typeface="Arial"/>
              <a:sym typeface="Arial"/>
            </a:endParaRPr>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Share a personal story about your passion for this issue</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Be passionate but don’t become frustrated and angry</a:t>
            </a:r>
            <a:endParaRPr sz="1100"/>
          </a:p>
          <a:p>
            <a:pPr indent="-228600" lvl="0" marL="457200" marR="0" rtl="0" algn="l">
              <a:lnSpc>
                <a:spcPct val="150000"/>
              </a:lnSpc>
              <a:spcBef>
                <a:spcPts val="0"/>
              </a:spcBef>
              <a:spcAft>
                <a:spcPts val="0"/>
              </a:spcAft>
              <a:buClr>
                <a:srgbClr val="3F3F3F"/>
              </a:buClr>
              <a:buSzPts val="1800"/>
              <a:buFont typeface="Arial"/>
              <a:buChar char="•"/>
            </a:pPr>
            <a:r>
              <a:rPr b="0" i="0" lang="en" sz="2400" u="none" cap="none" strike="noStrike">
                <a:solidFill>
                  <a:srgbClr val="3F3F3F"/>
                </a:solidFill>
                <a:latin typeface="Arial"/>
                <a:ea typeface="Arial"/>
                <a:cs typeface="Arial"/>
                <a:sym typeface="Arial"/>
              </a:rPr>
              <a:t>Don’t let your emotions get in the way of you making your point</a:t>
            </a:r>
            <a:endParaRPr sz="1100"/>
          </a:p>
          <a:p>
            <a:pPr indent="-114300" lvl="0" marL="457200" marR="0" rtl="0" algn="l">
              <a:lnSpc>
                <a:spcPct val="150000"/>
              </a:lnSpc>
              <a:spcBef>
                <a:spcPts val="0"/>
              </a:spcBef>
              <a:spcAft>
                <a:spcPts val="0"/>
              </a:spcAft>
              <a:buClr>
                <a:srgbClr val="3F3F3F"/>
              </a:buClr>
              <a:buSzPts val="1800"/>
              <a:buFont typeface="Arial"/>
              <a:buNone/>
            </a:pPr>
            <a:r>
              <a:t/>
            </a:r>
            <a:endParaRPr b="0" i="0" sz="2400" u="none" cap="none" strike="noStrike">
              <a:solidFill>
                <a:srgbClr val="3F3F3F"/>
              </a:solidFill>
              <a:latin typeface="Arial"/>
              <a:ea typeface="Arial"/>
              <a:cs typeface="Arial"/>
              <a:sym typeface="Arial"/>
            </a:endParaRPr>
          </a:p>
        </p:txBody>
      </p:sp>
      <p:pic>
        <p:nvPicPr>
          <p:cNvPr id="482" name="Google Shape;482;p73"/>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6" name="Shape 486"/>
        <p:cNvGrpSpPr/>
        <p:nvPr/>
      </p:nvGrpSpPr>
      <p:grpSpPr>
        <a:xfrm>
          <a:off x="0" y="0"/>
          <a:ext cx="0" cy="0"/>
          <a:chOff x="0" y="0"/>
          <a:chExt cx="0" cy="0"/>
        </a:xfrm>
      </p:grpSpPr>
      <p:sp>
        <p:nvSpPr>
          <p:cNvPr id="487" name="Google Shape;487;p74"/>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4200">
                <a:solidFill>
                  <a:schemeClr val="dk2"/>
                </a:solidFill>
                <a:latin typeface="Times New Roman"/>
                <a:ea typeface="Times New Roman"/>
                <a:cs typeface="Times New Roman"/>
                <a:sym typeface="Times New Roman"/>
              </a:rPr>
              <a:t>Speaking with the Media</a:t>
            </a:r>
            <a:endParaRPr sz="4200"/>
          </a:p>
        </p:txBody>
      </p:sp>
      <p:sp>
        <p:nvSpPr>
          <p:cNvPr id="488" name="Google Shape;488;p74"/>
          <p:cNvSpPr txBox="1"/>
          <p:nvPr>
            <p:ph idx="1" type="body"/>
          </p:nvPr>
        </p:nvSpPr>
        <p:spPr>
          <a:xfrm>
            <a:off x="457200" y="1134350"/>
            <a:ext cx="8375100" cy="37257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Arrive early</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Dress professionally</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Be prepared with talking points and notes</a:t>
            </a:r>
            <a:endParaRPr sz="2400">
              <a:solidFill>
                <a:srgbClr val="3F3F3F"/>
              </a:solidFill>
              <a:latin typeface="Arial"/>
              <a:ea typeface="Arial"/>
              <a:cs typeface="Arial"/>
              <a:sym typeface="Arial"/>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If possible, research the person you will be meeting</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Stay on message, but be prepared to pivot if needed</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Framing the shot and context is important</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Keep in mind they are looking for sound bites</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Promptly follow up on any questions/requests they may make</a:t>
            </a:r>
            <a:endParaRPr/>
          </a:p>
          <a:p>
            <a:pPr indent="-342900" lvl="0" marL="342900" rtl="0" algn="l">
              <a:lnSpc>
                <a:spcPct val="100000"/>
              </a:lnSpc>
              <a:spcBef>
                <a:spcPts val="0"/>
              </a:spcBef>
              <a:spcAft>
                <a:spcPts val="0"/>
              </a:spcAft>
              <a:buClr>
                <a:srgbClr val="595959"/>
              </a:buClr>
              <a:buSzPts val="1400"/>
              <a:buNone/>
            </a:pPr>
            <a:r>
              <a:t/>
            </a:r>
            <a:endParaRPr sz="2400">
              <a:solidFill>
                <a:srgbClr val="595959"/>
              </a:solidFill>
              <a:latin typeface="Arial"/>
              <a:ea typeface="Arial"/>
              <a:cs typeface="Arial"/>
              <a:sym typeface="Arial"/>
            </a:endParaRPr>
          </a:p>
        </p:txBody>
      </p:sp>
      <p:pic>
        <p:nvPicPr>
          <p:cNvPr id="489" name="Google Shape;489;p74"/>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3" name="Shape 493"/>
        <p:cNvGrpSpPr/>
        <p:nvPr/>
      </p:nvGrpSpPr>
      <p:grpSpPr>
        <a:xfrm>
          <a:off x="0" y="0"/>
          <a:ext cx="0" cy="0"/>
          <a:chOff x="0" y="0"/>
          <a:chExt cx="0" cy="0"/>
        </a:xfrm>
      </p:grpSpPr>
      <p:sp>
        <p:nvSpPr>
          <p:cNvPr id="494" name="Google Shape;494;p75"/>
          <p:cNvSpPr txBox="1"/>
          <p:nvPr>
            <p:ph type="title"/>
          </p:nvPr>
        </p:nvSpPr>
        <p:spPr>
          <a:xfrm>
            <a:off x="311700" y="87550"/>
            <a:ext cx="8520600" cy="7551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4200">
                <a:solidFill>
                  <a:schemeClr val="dk2"/>
                </a:solidFill>
                <a:latin typeface="Times New Roman"/>
                <a:ea typeface="Times New Roman"/>
                <a:cs typeface="Times New Roman"/>
                <a:sym typeface="Times New Roman"/>
              </a:rPr>
              <a:t>Speaking with Elected Officials</a:t>
            </a:r>
            <a:endParaRPr sz="4200"/>
          </a:p>
        </p:txBody>
      </p:sp>
      <p:sp>
        <p:nvSpPr>
          <p:cNvPr id="495" name="Google Shape;495;p75"/>
          <p:cNvSpPr txBox="1"/>
          <p:nvPr>
            <p:ph idx="1" type="body"/>
          </p:nvPr>
        </p:nvSpPr>
        <p:spPr>
          <a:xfrm>
            <a:off x="186050" y="744175"/>
            <a:ext cx="8646300" cy="41157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Arrive early</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Dress professionally</a:t>
            </a:r>
            <a:endParaRPr/>
          </a:p>
          <a:p>
            <a:pPr indent="-228600" lvl="0" marL="457200" rtl="0" algn="l">
              <a:lnSpc>
                <a:spcPct val="10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Be prepared with talking points and notes</a:t>
            </a:r>
            <a:endParaRPr sz="2400">
              <a:solidFill>
                <a:srgbClr val="3F3F3F"/>
              </a:solidFill>
              <a:latin typeface="Arial"/>
              <a:ea typeface="Arial"/>
              <a:cs typeface="Arial"/>
              <a:sym typeface="Arial"/>
            </a:endParaRPr>
          </a:p>
          <a:p>
            <a:pPr indent="-273050" lvl="0" marL="457200" rtl="0" algn="l">
              <a:lnSpc>
                <a:spcPct val="100000"/>
              </a:lnSpc>
              <a:spcBef>
                <a:spcPts val="0"/>
              </a:spcBef>
              <a:spcAft>
                <a:spcPts val="0"/>
              </a:spcAft>
              <a:buClr>
                <a:srgbClr val="3F3F3F"/>
              </a:buClr>
              <a:buSzPts val="2100"/>
              <a:buFont typeface="Arial"/>
              <a:buChar char="•"/>
            </a:pPr>
            <a:r>
              <a:rPr lang="en" sz="2400">
                <a:solidFill>
                  <a:srgbClr val="3F3F3F"/>
                </a:solidFill>
                <a:latin typeface="Arial"/>
                <a:ea typeface="Arial"/>
                <a:cs typeface="Arial"/>
                <a:sym typeface="Arial"/>
              </a:rPr>
              <a:t>Research the Official and look for common ground</a:t>
            </a:r>
            <a:endParaRPr sz="2400"/>
          </a:p>
          <a:p>
            <a:pPr indent="-273050" lvl="0" marL="457200" rtl="0" algn="l">
              <a:lnSpc>
                <a:spcPct val="100000"/>
              </a:lnSpc>
              <a:spcBef>
                <a:spcPts val="0"/>
              </a:spcBef>
              <a:spcAft>
                <a:spcPts val="0"/>
              </a:spcAft>
              <a:buClr>
                <a:srgbClr val="3F3F3F"/>
              </a:buClr>
              <a:buSzPts val="2100"/>
              <a:buFont typeface="Arial"/>
              <a:buChar char="•"/>
            </a:pPr>
            <a:r>
              <a:rPr lang="en" sz="2400">
                <a:solidFill>
                  <a:srgbClr val="3F3F3F"/>
                </a:solidFill>
                <a:latin typeface="Arial"/>
                <a:ea typeface="Arial"/>
                <a:cs typeface="Arial"/>
                <a:sym typeface="Arial"/>
              </a:rPr>
              <a:t>Prepare for visit with talking points, notes and facts/handouts </a:t>
            </a:r>
            <a:endParaRPr sz="2400"/>
          </a:p>
          <a:p>
            <a:pPr indent="-273050" lvl="0" marL="457200" rtl="0" algn="l">
              <a:lnSpc>
                <a:spcPct val="100000"/>
              </a:lnSpc>
              <a:spcBef>
                <a:spcPts val="0"/>
              </a:spcBef>
              <a:spcAft>
                <a:spcPts val="0"/>
              </a:spcAft>
              <a:buClr>
                <a:srgbClr val="3F3F3F"/>
              </a:buClr>
              <a:buSzPts val="2100"/>
              <a:buFont typeface="Arial"/>
              <a:buChar char="•"/>
            </a:pPr>
            <a:r>
              <a:rPr lang="en" sz="2400">
                <a:solidFill>
                  <a:srgbClr val="3F3F3F"/>
                </a:solidFill>
                <a:latin typeface="Arial"/>
                <a:ea typeface="Arial"/>
                <a:cs typeface="Arial"/>
                <a:sym typeface="Arial"/>
              </a:rPr>
              <a:t>Be respectful and courteous</a:t>
            </a:r>
            <a:endParaRPr/>
          </a:p>
          <a:p>
            <a:pPr indent="-273050" lvl="0" marL="457200" rtl="0" algn="l">
              <a:lnSpc>
                <a:spcPct val="100000"/>
              </a:lnSpc>
              <a:spcBef>
                <a:spcPts val="0"/>
              </a:spcBef>
              <a:spcAft>
                <a:spcPts val="0"/>
              </a:spcAft>
              <a:buClr>
                <a:srgbClr val="3F3F3F"/>
              </a:buClr>
              <a:buSzPts val="2100"/>
              <a:buFont typeface="Arial"/>
              <a:buChar char="•"/>
            </a:pPr>
            <a:r>
              <a:rPr lang="en" sz="2400">
                <a:solidFill>
                  <a:srgbClr val="3F3F3F"/>
                </a:solidFill>
                <a:latin typeface="Arial"/>
                <a:ea typeface="Arial"/>
                <a:cs typeface="Arial"/>
                <a:sym typeface="Arial"/>
              </a:rPr>
              <a:t>Engage with staff if they are present in the meeting</a:t>
            </a:r>
            <a:endParaRPr sz="2400"/>
          </a:p>
          <a:p>
            <a:pPr indent="-273050" lvl="0" marL="457200" rtl="0" algn="l">
              <a:lnSpc>
                <a:spcPct val="100000"/>
              </a:lnSpc>
              <a:spcBef>
                <a:spcPts val="0"/>
              </a:spcBef>
              <a:spcAft>
                <a:spcPts val="0"/>
              </a:spcAft>
              <a:buClr>
                <a:srgbClr val="3F3F3F"/>
              </a:buClr>
              <a:buSzPts val="2100"/>
              <a:buFont typeface="Arial"/>
              <a:buChar char="•"/>
            </a:pPr>
            <a:r>
              <a:rPr lang="en" sz="2400">
                <a:solidFill>
                  <a:srgbClr val="3F3F3F"/>
                </a:solidFill>
                <a:latin typeface="Arial"/>
                <a:ea typeface="Arial"/>
                <a:cs typeface="Arial"/>
                <a:sym typeface="Arial"/>
              </a:rPr>
              <a:t>Thank them for their time</a:t>
            </a:r>
            <a:endParaRPr sz="2400"/>
          </a:p>
          <a:p>
            <a:pPr indent="-273050" lvl="0" marL="457200" rtl="0" algn="l">
              <a:lnSpc>
                <a:spcPct val="100000"/>
              </a:lnSpc>
              <a:spcBef>
                <a:spcPts val="0"/>
              </a:spcBef>
              <a:spcAft>
                <a:spcPts val="0"/>
              </a:spcAft>
              <a:buClr>
                <a:srgbClr val="3F3F3F"/>
              </a:buClr>
              <a:buSzPts val="2100"/>
              <a:buFont typeface="Arial"/>
              <a:buChar char="•"/>
            </a:pPr>
            <a:r>
              <a:rPr lang="en" sz="2400">
                <a:solidFill>
                  <a:srgbClr val="3F3F3F"/>
                </a:solidFill>
                <a:latin typeface="Arial"/>
                <a:ea typeface="Arial"/>
                <a:cs typeface="Arial"/>
                <a:sym typeface="Arial"/>
              </a:rPr>
              <a:t>Promptly follow up on any </a:t>
            </a:r>
            <a:r>
              <a:rPr lang="en" sz="2400">
                <a:solidFill>
                  <a:srgbClr val="595959"/>
                </a:solidFill>
                <a:latin typeface="Arial"/>
                <a:ea typeface="Arial"/>
                <a:cs typeface="Arial"/>
                <a:sym typeface="Arial"/>
              </a:rPr>
              <a:t>questions/requests they may have</a:t>
            </a:r>
            <a:endParaRPr sz="2400"/>
          </a:p>
        </p:txBody>
      </p:sp>
      <p:pic>
        <p:nvPicPr>
          <p:cNvPr id="496" name="Google Shape;496;p75"/>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76"/>
          <p:cNvSpPr txBox="1"/>
          <p:nvPr>
            <p:ph type="title"/>
          </p:nvPr>
        </p:nvSpPr>
        <p:spPr>
          <a:xfrm>
            <a:off x="457200" y="0"/>
            <a:ext cx="8229600" cy="12003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Times New Roman"/>
              <a:buNone/>
            </a:pPr>
            <a:r>
              <a:rPr lang="en" sz="5400">
                <a:solidFill>
                  <a:schemeClr val="dk2"/>
                </a:solidFill>
                <a:latin typeface="Times New Roman"/>
                <a:ea typeface="Times New Roman"/>
                <a:cs typeface="Times New Roman"/>
                <a:sym typeface="Times New Roman"/>
              </a:rPr>
              <a:t>Meeting with Legislators</a:t>
            </a:r>
            <a:endParaRPr/>
          </a:p>
        </p:txBody>
      </p:sp>
      <p:sp>
        <p:nvSpPr>
          <p:cNvPr id="502" name="Google Shape;502;p76"/>
          <p:cNvSpPr txBox="1"/>
          <p:nvPr>
            <p:ph idx="1" type="body"/>
          </p:nvPr>
        </p:nvSpPr>
        <p:spPr>
          <a:xfrm>
            <a:off x="457201" y="1200150"/>
            <a:ext cx="8382000" cy="3676800"/>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3F3F3F"/>
              </a:buClr>
              <a:buSzPts val="1800"/>
              <a:buFont typeface="Arial"/>
              <a:buChar char="•"/>
            </a:pPr>
            <a:r>
              <a:rPr lang="en" sz="2400">
                <a:solidFill>
                  <a:srgbClr val="3F3F3F"/>
                </a:solidFill>
                <a:latin typeface="Arial"/>
                <a:ea typeface="Arial"/>
                <a:cs typeface="Arial"/>
                <a:sym typeface="Arial"/>
              </a:rPr>
              <a:t>Texas Senators and Representatives are in charge of state law, decided in Austin, Texas, every legislative session.</a:t>
            </a:r>
            <a:endParaRPr/>
          </a:p>
          <a:p>
            <a:pPr indent="-279400" lvl="1" marL="736600" rtl="0" algn="l">
              <a:lnSpc>
                <a:spcPct val="90000"/>
              </a:lnSpc>
              <a:spcBef>
                <a:spcPts val="400"/>
              </a:spcBef>
              <a:spcAft>
                <a:spcPts val="0"/>
              </a:spcAft>
              <a:buClr>
                <a:srgbClr val="3F3F3F"/>
              </a:buClr>
              <a:buSzPts val="1600"/>
              <a:buFont typeface="Courier New"/>
              <a:buChar char="o"/>
            </a:pPr>
            <a:r>
              <a:rPr lang="en" sz="2000">
                <a:solidFill>
                  <a:srgbClr val="3F3F3F"/>
                </a:solidFill>
                <a:latin typeface="Arial"/>
                <a:ea typeface="Arial"/>
                <a:cs typeface="Arial"/>
                <a:sym typeface="Arial"/>
              </a:rPr>
              <a:t>Penal Code</a:t>
            </a:r>
            <a:endParaRPr/>
          </a:p>
          <a:p>
            <a:pPr indent="-279400" lvl="1" marL="736600" rtl="0" algn="l">
              <a:lnSpc>
                <a:spcPct val="90000"/>
              </a:lnSpc>
              <a:spcBef>
                <a:spcPts val="400"/>
              </a:spcBef>
              <a:spcAft>
                <a:spcPts val="0"/>
              </a:spcAft>
              <a:buClr>
                <a:srgbClr val="3F3F3F"/>
              </a:buClr>
              <a:buSzPts val="1600"/>
              <a:buFont typeface="Courier New"/>
              <a:buChar char="o"/>
            </a:pPr>
            <a:r>
              <a:rPr lang="en" sz="2000">
                <a:solidFill>
                  <a:srgbClr val="3F3F3F"/>
                </a:solidFill>
                <a:latin typeface="Arial"/>
                <a:ea typeface="Arial"/>
                <a:cs typeface="Arial"/>
                <a:sym typeface="Arial"/>
              </a:rPr>
              <a:t>State-granted medical marijuana program</a:t>
            </a:r>
            <a:endParaRPr/>
          </a:p>
          <a:p>
            <a:pPr indent="-342900" lvl="0" marL="342900" rtl="0" algn="l">
              <a:lnSpc>
                <a:spcPct val="90000"/>
              </a:lnSpc>
              <a:spcBef>
                <a:spcPts val="500"/>
              </a:spcBef>
              <a:spcAft>
                <a:spcPts val="0"/>
              </a:spcAft>
              <a:buClr>
                <a:srgbClr val="3F3F3F"/>
              </a:buClr>
              <a:buSzPts val="1800"/>
              <a:buFont typeface="Arial"/>
              <a:buChar char="•"/>
            </a:pPr>
            <a:r>
              <a:rPr lang="en" sz="2400">
                <a:solidFill>
                  <a:srgbClr val="3F3F3F"/>
                </a:solidFill>
                <a:latin typeface="Arial"/>
                <a:ea typeface="Arial"/>
                <a:cs typeface="Arial"/>
                <a:sym typeface="Arial"/>
              </a:rPr>
              <a:t>U.S. Congressmen and Senators (Cornyn &amp; Cruz) go to Washington, D.C., to impact federal policy.</a:t>
            </a:r>
            <a:endParaRPr/>
          </a:p>
          <a:p>
            <a:pPr indent="-279400" lvl="1" marL="736600" rtl="0" algn="l">
              <a:lnSpc>
                <a:spcPct val="90000"/>
              </a:lnSpc>
              <a:spcBef>
                <a:spcPts val="400"/>
              </a:spcBef>
              <a:spcAft>
                <a:spcPts val="0"/>
              </a:spcAft>
              <a:buClr>
                <a:srgbClr val="3F3F3F"/>
              </a:buClr>
              <a:buSzPts val="1600"/>
              <a:buFont typeface="Courier New"/>
              <a:buChar char="o"/>
            </a:pPr>
            <a:r>
              <a:rPr lang="en" sz="2000">
                <a:solidFill>
                  <a:srgbClr val="3F3F3F"/>
                </a:solidFill>
                <a:latin typeface="Arial"/>
                <a:ea typeface="Arial"/>
                <a:cs typeface="Arial"/>
                <a:sym typeface="Arial"/>
              </a:rPr>
              <a:t>FDA and DEA approved testing of marijuana</a:t>
            </a:r>
            <a:endParaRPr/>
          </a:p>
          <a:p>
            <a:pPr indent="-279400" lvl="1" marL="736600" rtl="0" algn="l">
              <a:lnSpc>
                <a:spcPct val="90000"/>
              </a:lnSpc>
              <a:spcBef>
                <a:spcPts val="400"/>
              </a:spcBef>
              <a:spcAft>
                <a:spcPts val="0"/>
              </a:spcAft>
              <a:buClr>
                <a:srgbClr val="3F3F3F"/>
              </a:buClr>
              <a:buSzPts val="1600"/>
              <a:buFont typeface="Courier New"/>
              <a:buChar char="o"/>
            </a:pPr>
            <a:r>
              <a:rPr lang="en" sz="2000">
                <a:solidFill>
                  <a:srgbClr val="3F3F3F"/>
                </a:solidFill>
                <a:latin typeface="Arial"/>
                <a:ea typeface="Arial"/>
                <a:cs typeface="Arial"/>
                <a:sym typeface="Arial"/>
              </a:rPr>
              <a:t>Banking regulations</a:t>
            </a:r>
            <a:endParaRPr/>
          </a:p>
          <a:p>
            <a:pPr indent="-279400" lvl="1" marL="736600" rtl="0" algn="l">
              <a:lnSpc>
                <a:spcPct val="90000"/>
              </a:lnSpc>
              <a:spcBef>
                <a:spcPts val="400"/>
              </a:spcBef>
              <a:spcAft>
                <a:spcPts val="0"/>
              </a:spcAft>
              <a:buClr>
                <a:srgbClr val="3F3F3F"/>
              </a:buClr>
              <a:buSzPts val="1600"/>
              <a:buFont typeface="Courier New"/>
              <a:buChar char="o"/>
            </a:pPr>
            <a:r>
              <a:rPr lang="en" sz="2000">
                <a:solidFill>
                  <a:srgbClr val="3F3F3F"/>
                </a:solidFill>
                <a:latin typeface="Arial"/>
                <a:ea typeface="Arial"/>
                <a:cs typeface="Arial"/>
                <a:sym typeface="Arial"/>
              </a:rPr>
              <a:t>Legality of crossing state lines</a:t>
            </a:r>
            <a:endParaRPr/>
          </a:p>
        </p:txBody>
      </p:sp>
      <p:pic>
        <p:nvPicPr>
          <p:cNvPr id="503" name="Google Shape;503;p76"/>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77"/>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07407"/>
              </a:lnSpc>
              <a:spcBef>
                <a:spcPts val="0"/>
              </a:spcBef>
              <a:spcAft>
                <a:spcPts val="0"/>
              </a:spcAft>
              <a:buClr>
                <a:schemeClr val="dk2"/>
              </a:buClr>
              <a:buSzPts val="2100"/>
              <a:buFont typeface="Times New Roman"/>
              <a:buNone/>
            </a:pPr>
            <a:r>
              <a:rPr lang="en" sz="5400">
                <a:solidFill>
                  <a:schemeClr val="dk2"/>
                </a:solidFill>
                <a:latin typeface="Times New Roman"/>
                <a:ea typeface="Times New Roman"/>
                <a:cs typeface="Times New Roman"/>
                <a:sym typeface="Times New Roman"/>
              </a:rPr>
              <a:t>Meeting with Legislators</a:t>
            </a:r>
            <a:endParaRPr/>
          </a:p>
        </p:txBody>
      </p:sp>
      <p:sp>
        <p:nvSpPr>
          <p:cNvPr id="509" name="Google Shape;509;p77"/>
          <p:cNvSpPr txBox="1"/>
          <p:nvPr>
            <p:ph idx="1" type="body"/>
          </p:nvPr>
        </p:nvSpPr>
        <p:spPr>
          <a:xfrm>
            <a:off x="311700" y="1152475"/>
            <a:ext cx="8520600" cy="1266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3F3F3F"/>
              </a:buClr>
              <a:buSzPts val="1400"/>
              <a:buNone/>
            </a:pPr>
            <a:r>
              <a:rPr lang="en" sz="1800">
                <a:solidFill>
                  <a:srgbClr val="3F3F3F"/>
                </a:solidFill>
                <a:latin typeface="Arial"/>
                <a:ea typeface="Arial"/>
                <a:cs typeface="Arial"/>
                <a:sym typeface="Arial"/>
              </a:rPr>
              <a:t>To find your Federal and State Senators and Representatives go to</a:t>
            </a:r>
            <a:endParaRPr/>
          </a:p>
          <a:p>
            <a:pPr indent="0" lvl="0" marL="0" rtl="0" algn="l">
              <a:lnSpc>
                <a:spcPct val="100000"/>
              </a:lnSpc>
              <a:spcBef>
                <a:spcPts val="0"/>
              </a:spcBef>
              <a:spcAft>
                <a:spcPts val="0"/>
              </a:spcAft>
              <a:buClr>
                <a:srgbClr val="595959"/>
              </a:buClr>
              <a:buSzPts val="1400"/>
              <a:buNone/>
            </a:pPr>
            <a:r>
              <a:rPr lang="en" sz="1800" u="sng">
                <a:solidFill>
                  <a:schemeClr val="hlink"/>
                </a:solidFill>
                <a:latin typeface="Arial"/>
                <a:ea typeface="Arial"/>
                <a:cs typeface="Arial"/>
                <a:sym typeface="Arial"/>
                <a:hlinkClick r:id="rId3"/>
              </a:rPr>
              <a:t>https://fyi.capitol.texas.gov/Home.aspx</a:t>
            </a:r>
            <a:endParaRPr sz="1800" u="sng">
              <a:solidFill>
                <a:schemeClr val="hlink"/>
              </a:solidFill>
              <a:latin typeface="Arial"/>
              <a:ea typeface="Arial"/>
              <a:cs typeface="Arial"/>
              <a:sym typeface="Arial"/>
            </a:endParaRPr>
          </a:p>
          <a:p>
            <a:pPr indent="0" lvl="0" marL="0" rtl="0" algn="l">
              <a:lnSpc>
                <a:spcPct val="100000"/>
              </a:lnSpc>
              <a:spcBef>
                <a:spcPts val="0"/>
              </a:spcBef>
              <a:spcAft>
                <a:spcPts val="0"/>
              </a:spcAft>
              <a:buClr>
                <a:srgbClr val="595959"/>
              </a:buClr>
              <a:buSzPts val="1400"/>
              <a:buNone/>
            </a:pPr>
            <a:r>
              <a:rPr lang="en" sz="1800">
                <a:solidFill>
                  <a:srgbClr val="3F3F3F"/>
                </a:solidFill>
                <a:latin typeface="Arial"/>
                <a:ea typeface="Arial"/>
                <a:cs typeface="Arial"/>
                <a:sym typeface="Arial"/>
              </a:rPr>
              <a:t>or Google: “Who represents me.”</a:t>
            </a:r>
            <a:endParaRPr/>
          </a:p>
          <a:p>
            <a:pPr indent="0" lvl="0" marL="0" rtl="0" algn="l">
              <a:lnSpc>
                <a:spcPct val="100000"/>
              </a:lnSpc>
              <a:spcBef>
                <a:spcPts val="0"/>
              </a:spcBef>
              <a:spcAft>
                <a:spcPts val="0"/>
              </a:spcAft>
              <a:buClr>
                <a:srgbClr val="595959"/>
              </a:buClr>
              <a:buSzPts val="1400"/>
              <a:buNone/>
            </a:pPr>
            <a:r>
              <a:t/>
            </a:r>
            <a:endParaRPr sz="2400">
              <a:solidFill>
                <a:srgbClr val="595959"/>
              </a:solidFill>
              <a:latin typeface="Arial"/>
              <a:ea typeface="Arial"/>
              <a:cs typeface="Arial"/>
              <a:sym typeface="Arial"/>
            </a:endParaRPr>
          </a:p>
        </p:txBody>
      </p:sp>
      <p:pic>
        <p:nvPicPr>
          <p:cNvPr id="510" name="Google Shape;510;p77"/>
          <p:cNvPicPr preferRelativeResize="0"/>
          <p:nvPr/>
        </p:nvPicPr>
        <p:blipFill rotWithShape="1">
          <a:blip r:embed="rId4">
            <a:alphaModFix/>
          </a:blip>
          <a:srcRect b="0" l="0" r="0" t="0"/>
          <a:stretch/>
        </p:blipFill>
        <p:spPr>
          <a:xfrm>
            <a:off x="311700" y="2171184"/>
            <a:ext cx="8661245" cy="2691761"/>
          </a:xfrm>
          <a:prstGeom prst="rect">
            <a:avLst/>
          </a:prstGeom>
          <a:noFill/>
          <a:ln>
            <a:noFill/>
          </a:ln>
        </p:spPr>
      </p:pic>
      <p:pic>
        <p:nvPicPr>
          <p:cNvPr id="511" name="Google Shape;511;p77"/>
          <p:cNvPicPr preferRelativeResize="0"/>
          <p:nvPr/>
        </p:nvPicPr>
        <p:blipFill>
          <a:blip r:embed="rId5">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42"/>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07407"/>
              </a:lnSpc>
              <a:spcBef>
                <a:spcPts val="0"/>
              </a:spcBef>
              <a:spcAft>
                <a:spcPts val="0"/>
              </a:spcAft>
              <a:buClr>
                <a:schemeClr val="dk2"/>
              </a:buClr>
              <a:buFont typeface="Times New Roman"/>
              <a:buNone/>
            </a:pPr>
            <a:r>
              <a:rPr i="0" lang="en" sz="5400" u="none" cap="none" strike="noStrike">
                <a:solidFill>
                  <a:schemeClr val="dk2"/>
                </a:solidFill>
                <a:latin typeface="Garamond"/>
                <a:ea typeface="Garamond"/>
                <a:cs typeface="Garamond"/>
                <a:sym typeface="Garamond"/>
              </a:rPr>
              <a:t>Individual Advocates </a:t>
            </a:r>
            <a:endParaRPr>
              <a:latin typeface="Garamond"/>
              <a:ea typeface="Garamond"/>
              <a:cs typeface="Garamond"/>
              <a:sym typeface="Garamond"/>
            </a:endParaRPr>
          </a:p>
        </p:txBody>
      </p:sp>
      <p:sp>
        <p:nvSpPr>
          <p:cNvPr id="238" name="Google Shape;238;p42"/>
          <p:cNvSpPr txBox="1"/>
          <p:nvPr>
            <p:ph idx="1" type="body"/>
          </p:nvPr>
        </p:nvSpPr>
        <p:spPr>
          <a:xfrm>
            <a:off x="457200" y="1200150"/>
            <a:ext cx="8305799" cy="372569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Progress is only possible                                             </a:t>
            </a:r>
            <a:endParaRPr>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because of advocates </a:t>
            </a:r>
            <a:endParaRPr>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like you! </a:t>
            </a:r>
            <a:br>
              <a:rPr i="0" lang="en" sz="2400" u="none" cap="none" strike="noStrike">
                <a:solidFill>
                  <a:srgbClr val="3F3F3F"/>
                </a:solidFill>
                <a:latin typeface="Garamond"/>
                <a:ea typeface="Garamond"/>
                <a:cs typeface="Garamond"/>
                <a:sym typeface="Garamond"/>
              </a:rPr>
            </a:br>
            <a:r>
              <a:rPr i="0" lang="en" sz="2400" u="none" cap="none" strike="noStrike">
                <a:solidFill>
                  <a:srgbClr val="3F3F3F"/>
                </a:solidFill>
                <a:latin typeface="Garamond"/>
                <a:ea typeface="Garamond"/>
                <a:cs typeface="Garamond"/>
                <a:sym typeface="Garamond"/>
              </a:rPr>
              <a:t>	 </a:t>
            </a:r>
            <a:endParaRPr>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Hundreds of Texans </a:t>
            </a:r>
            <a:endParaRPr>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visited their Capitol </a:t>
            </a:r>
            <a:endParaRPr>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to support marijuana </a:t>
            </a:r>
            <a:endParaRPr>
              <a:latin typeface="Garamond"/>
              <a:ea typeface="Garamond"/>
              <a:cs typeface="Garamond"/>
              <a:sym typeface="Garamond"/>
            </a:endParaRPr>
          </a:p>
          <a:p>
            <a:pPr indent="0" lvl="0" marL="0" marR="0" rtl="0" algn="l">
              <a:lnSpc>
                <a:spcPct val="100000"/>
              </a:lnSpc>
              <a:spcBef>
                <a:spcPts val="0"/>
              </a:spcBef>
              <a:spcAft>
                <a:spcPts val="0"/>
              </a:spcAft>
              <a:buClr>
                <a:srgbClr val="3F3F3F"/>
              </a:buClr>
              <a:buFont typeface="Arial"/>
              <a:buNone/>
            </a:pPr>
            <a:r>
              <a:rPr i="0" lang="en" sz="2400" u="none" cap="none" strike="noStrike">
                <a:solidFill>
                  <a:srgbClr val="3F3F3F"/>
                </a:solidFill>
                <a:latin typeface="Garamond"/>
                <a:ea typeface="Garamond"/>
                <a:cs typeface="Garamond"/>
                <a:sym typeface="Garamond"/>
              </a:rPr>
              <a:t>law reform</a:t>
            </a:r>
            <a:endParaRPr>
              <a:latin typeface="Garamond"/>
              <a:ea typeface="Garamond"/>
              <a:cs typeface="Garamond"/>
              <a:sym typeface="Garamond"/>
            </a:endParaRPr>
          </a:p>
          <a:p>
            <a:pPr indent="-190500" lvl="0" marL="342900" marR="0" rtl="0" algn="l">
              <a:lnSpc>
                <a:spcPct val="100000"/>
              </a:lnSpc>
              <a:spcBef>
                <a:spcPts val="0"/>
              </a:spcBef>
              <a:spcAft>
                <a:spcPts val="0"/>
              </a:spcAft>
              <a:buClr>
                <a:srgbClr val="595959"/>
              </a:buClr>
              <a:buFont typeface="Arial"/>
              <a:buNone/>
            </a:pPr>
            <a:r>
              <a:t/>
            </a:r>
            <a:endParaRPr i="0" sz="2400" u="none" cap="none" strike="noStrike">
              <a:solidFill>
                <a:srgbClr val="595959"/>
              </a:solidFill>
              <a:latin typeface="Garamond"/>
              <a:ea typeface="Garamond"/>
              <a:cs typeface="Garamond"/>
              <a:sym typeface="Garamond"/>
            </a:endParaRPr>
          </a:p>
        </p:txBody>
      </p:sp>
      <p:pic>
        <p:nvPicPr>
          <p:cNvPr id="239" name="Google Shape;239;p42"/>
          <p:cNvPicPr preferRelativeResize="0"/>
          <p:nvPr/>
        </p:nvPicPr>
        <p:blipFill rotWithShape="1">
          <a:blip r:embed="rId3">
            <a:alphaModFix/>
          </a:blip>
          <a:srcRect b="0" l="0" r="0" t="0"/>
          <a:stretch/>
        </p:blipFill>
        <p:spPr>
          <a:xfrm>
            <a:off x="4267200" y="1581150"/>
            <a:ext cx="4544095" cy="2209799"/>
          </a:xfrm>
          <a:prstGeom prst="rect">
            <a:avLst/>
          </a:prstGeom>
          <a:noFill/>
          <a:ln>
            <a:noFill/>
          </a:ln>
        </p:spPr>
      </p:pic>
      <p:pic>
        <p:nvPicPr>
          <p:cNvPr id="240" name="Google Shape;240;p42"/>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pic>
        <p:nvPicPr>
          <p:cNvPr id="516" name="Google Shape;516;p78"/>
          <p:cNvPicPr preferRelativeResize="0"/>
          <p:nvPr/>
        </p:nvPicPr>
        <p:blipFill rotWithShape="1">
          <a:blip r:embed="rId3">
            <a:alphaModFix/>
          </a:blip>
          <a:srcRect b="0" l="0" r="0" t="0"/>
          <a:stretch/>
        </p:blipFill>
        <p:spPr>
          <a:xfrm>
            <a:off x="990600" y="406400"/>
            <a:ext cx="6195264" cy="1209675"/>
          </a:xfrm>
          <a:prstGeom prst="rect">
            <a:avLst/>
          </a:prstGeom>
          <a:noFill/>
          <a:ln>
            <a:noFill/>
          </a:ln>
        </p:spPr>
      </p:pic>
      <p:pic>
        <p:nvPicPr>
          <p:cNvPr id="517" name="Google Shape;517;p78"/>
          <p:cNvPicPr preferRelativeResize="0"/>
          <p:nvPr/>
        </p:nvPicPr>
        <p:blipFill rotWithShape="1">
          <a:blip r:embed="rId4">
            <a:alphaModFix/>
          </a:blip>
          <a:srcRect b="0" l="0" r="0" t="0"/>
          <a:stretch/>
        </p:blipFill>
        <p:spPr>
          <a:xfrm>
            <a:off x="971940" y="1616076"/>
            <a:ext cx="1295400" cy="215899"/>
          </a:xfrm>
          <a:prstGeom prst="rect">
            <a:avLst/>
          </a:prstGeom>
          <a:noFill/>
          <a:ln>
            <a:noFill/>
          </a:ln>
        </p:spPr>
      </p:pic>
      <p:pic>
        <p:nvPicPr>
          <p:cNvPr id="518" name="Google Shape;518;p78"/>
          <p:cNvPicPr preferRelativeResize="0"/>
          <p:nvPr/>
        </p:nvPicPr>
        <p:blipFill rotWithShape="1">
          <a:blip r:embed="rId5">
            <a:alphaModFix/>
          </a:blip>
          <a:srcRect b="0" l="0" r="0" t="0"/>
          <a:stretch/>
        </p:blipFill>
        <p:spPr>
          <a:xfrm>
            <a:off x="960986" y="1831975"/>
            <a:ext cx="3103852" cy="1393207"/>
          </a:xfrm>
          <a:prstGeom prst="rect">
            <a:avLst/>
          </a:prstGeom>
          <a:noFill/>
          <a:ln>
            <a:noFill/>
          </a:ln>
        </p:spPr>
      </p:pic>
      <p:pic>
        <p:nvPicPr>
          <p:cNvPr id="519" name="Google Shape;519;p78"/>
          <p:cNvPicPr preferRelativeResize="0"/>
          <p:nvPr/>
        </p:nvPicPr>
        <p:blipFill rotWithShape="1">
          <a:blip r:embed="rId6">
            <a:alphaModFix/>
          </a:blip>
          <a:srcRect b="0" l="0" r="0" t="0"/>
          <a:stretch/>
        </p:blipFill>
        <p:spPr>
          <a:xfrm>
            <a:off x="990601" y="3225182"/>
            <a:ext cx="1733939" cy="182519"/>
          </a:xfrm>
          <a:prstGeom prst="rect">
            <a:avLst/>
          </a:prstGeom>
          <a:noFill/>
          <a:ln>
            <a:noFill/>
          </a:ln>
        </p:spPr>
      </p:pic>
      <p:pic>
        <p:nvPicPr>
          <p:cNvPr id="520" name="Google Shape;520;p78"/>
          <p:cNvPicPr preferRelativeResize="0"/>
          <p:nvPr/>
        </p:nvPicPr>
        <p:blipFill rotWithShape="1">
          <a:blip r:embed="rId7">
            <a:alphaModFix/>
          </a:blip>
          <a:srcRect b="0" l="0" r="0" t="0"/>
          <a:stretch/>
        </p:blipFill>
        <p:spPr>
          <a:xfrm>
            <a:off x="990601" y="3407701"/>
            <a:ext cx="4124325" cy="1266825"/>
          </a:xfrm>
          <a:prstGeom prst="rect">
            <a:avLst/>
          </a:prstGeom>
          <a:noFill/>
          <a:ln>
            <a:noFill/>
          </a:ln>
        </p:spPr>
      </p:pic>
      <p:sp>
        <p:nvSpPr>
          <p:cNvPr id="521" name="Google Shape;521;p78"/>
          <p:cNvSpPr/>
          <p:nvPr/>
        </p:nvSpPr>
        <p:spPr>
          <a:xfrm>
            <a:off x="4267201" y="2190750"/>
            <a:ext cx="1981200" cy="245100"/>
          </a:xfrm>
          <a:prstGeom prst="leftArrow">
            <a:avLst>
              <a:gd fmla="val 50000" name="adj1"/>
              <a:gd fmla="val 50000" name="adj2"/>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chemeClr val="dk1"/>
                </a:solidFill>
                <a:latin typeface="Arial"/>
                <a:ea typeface="Arial"/>
                <a:cs typeface="Arial"/>
                <a:sym typeface="Arial"/>
              </a:rPr>
              <a:t>During session</a:t>
            </a:r>
            <a:endParaRPr b="0" i="0" sz="1800" u="none" cap="none" strike="noStrike">
              <a:solidFill>
                <a:schemeClr val="dk1"/>
              </a:solidFill>
              <a:latin typeface="Arial"/>
              <a:ea typeface="Arial"/>
              <a:cs typeface="Arial"/>
              <a:sym typeface="Arial"/>
            </a:endParaRPr>
          </a:p>
        </p:txBody>
      </p:sp>
      <p:sp>
        <p:nvSpPr>
          <p:cNvPr id="522" name="Google Shape;522;p78"/>
          <p:cNvSpPr/>
          <p:nvPr/>
        </p:nvSpPr>
        <p:spPr>
          <a:xfrm>
            <a:off x="960988" y="1616076"/>
            <a:ext cx="3001500" cy="955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3" name="Google Shape;523;p78"/>
          <p:cNvSpPr/>
          <p:nvPr/>
        </p:nvSpPr>
        <p:spPr>
          <a:xfrm>
            <a:off x="4419600" y="2608681"/>
            <a:ext cx="1828800" cy="276900"/>
          </a:xfrm>
          <a:prstGeom prst="leftArrow">
            <a:avLst>
              <a:gd fmla="val 50000" name="adj1"/>
              <a:gd fmla="val 50000" name="adj2"/>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4" name="Google Shape;524;p78"/>
          <p:cNvSpPr/>
          <p:nvPr/>
        </p:nvSpPr>
        <p:spPr>
          <a:xfrm>
            <a:off x="960987" y="2514908"/>
            <a:ext cx="3001500" cy="710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5" name="Google Shape;525;p78"/>
          <p:cNvSpPr/>
          <p:nvPr/>
        </p:nvSpPr>
        <p:spPr>
          <a:xfrm>
            <a:off x="961766" y="3225184"/>
            <a:ext cx="4152900" cy="9555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6" name="Google Shape;526;p78"/>
          <p:cNvSpPr/>
          <p:nvPr/>
        </p:nvSpPr>
        <p:spPr>
          <a:xfrm>
            <a:off x="965588" y="4167188"/>
            <a:ext cx="3001500" cy="614400"/>
          </a:xfrm>
          <a:prstGeom prst="rect">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27" name="Google Shape;527;p78"/>
          <p:cNvSpPr/>
          <p:nvPr/>
        </p:nvSpPr>
        <p:spPr>
          <a:xfrm>
            <a:off x="4572001" y="4324351"/>
            <a:ext cx="1981200" cy="242700"/>
          </a:xfrm>
          <a:prstGeom prst="leftArrow">
            <a:avLst>
              <a:gd fmla="val 50000" name="adj1"/>
              <a:gd fmla="val 50000" name="adj2"/>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000000"/>
                </a:solidFill>
                <a:latin typeface="Arial"/>
                <a:ea typeface="Arial"/>
                <a:cs typeface="Arial"/>
                <a:sym typeface="Arial"/>
              </a:rPr>
              <a:t>Out of session</a:t>
            </a:r>
            <a:endParaRPr b="0" i="0" sz="1800" u="none" cap="none" strike="noStrike">
              <a:solidFill>
                <a:schemeClr val="dk1"/>
              </a:solidFill>
              <a:latin typeface="Arial"/>
              <a:ea typeface="Arial"/>
              <a:cs typeface="Arial"/>
              <a:sym typeface="Arial"/>
            </a:endParaRPr>
          </a:p>
        </p:txBody>
      </p:sp>
      <p:sp>
        <p:nvSpPr>
          <p:cNvPr id="528" name="Google Shape;528;p78"/>
          <p:cNvSpPr txBox="1"/>
          <p:nvPr/>
        </p:nvSpPr>
        <p:spPr>
          <a:xfrm>
            <a:off x="4544008" y="2608682"/>
            <a:ext cx="12216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000000"/>
                </a:solidFill>
                <a:latin typeface="Arial"/>
                <a:ea typeface="Arial"/>
                <a:cs typeface="Arial"/>
                <a:sym typeface="Arial"/>
              </a:rPr>
              <a:t>Out of session</a:t>
            </a:r>
            <a:endParaRPr b="0" i="0" sz="1800" u="none" cap="none" strike="noStrike">
              <a:solidFill>
                <a:schemeClr val="dk1"/>
              </a:solidFill>
              <a:latin typeface="Arial"/>
              <a:ea typeface="Arial"/>
              <a:cs typeface="Arial"/>
              <a:sym typeface="Arial"/>
            </a:endParaRPr>
          </a:p>
        </p:txBody>
      </p:sp>
      <p:grpSp>
        <p:nvGrpSpPr>
          <p:cNvPr id="529" name="Google Shape;529;p78"/>
          <p:cNvGrpSpPr/>
          <p:nvPr/>
        </p:nvGrpSpPr>
        <p:grpSpPr>
          <a:xfrm>
            <a:off x="5400869" y="3517589"/>
            <a:ext cx="1981200" cy="276900"/>
            <a:chOff x="5400869" y="3517592"/>
            <a:chExt cx="1981200" cy="276900"/>
          </a:xfrm>
        </p:grpSpPr>
        <p:sp>
          <p:nvSpPr>
            <p:cNvPr id="530" name="Google Shape;530;p78"/>
            <p:cNvSpPr/>
            <p:nvPr/>
          </p:nvSpPr>
          <p:spPr>
            <a:xfrm>
              <a:off x="5400869" y="3517592"/>
              <a:ext cx="1981200" cy="268200"/>
            </a:xfrm>
            <a:prstGeom prst="leftArrow">
              <a:avLst>
                <a:gd fmla="val 50000" name="adj1"/>
                <a:gd fmla="val 50000" name="adj2"/>
              </a:avLst>
            </a:prstGeom>
            <a:solidFill>
              <a:srgbClr val="FF0000"/>
            </a:solid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31" name="Google Shape;531;p78"/>
            <p:cNvSpPr txBox="1"/>
            <p:nvPr/>
          </p:nvSpPr>
          <p:spPr>
            <a:xfrm>
              <a:off x="5765539" y="3517592"/>
              <a:ext cx="12450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 sz="1200" u="none" cap="none" strike="noStrike">
                  <a:solidFill>
                    <a:srgbClr val="000000"/>
                  </a:solidFill>
                  <a:latin typeface="Arial"/>
                  <a:ea typeface="Arial"/>
                  <a:cs typeface="Arial"/>
                  <a:sym typeface="Arial"/>
                </a:rPr>
                <a:t>During session</a:t>
              </a:r>
              <a:endParaRPr b="0" i="0" sz="1800" u="none" cap="none" strike="noStrike">
                <a:solidFill>
                  <a:schemeClr val="dk1"/>
                </a:solidFill>
                <a:latin typeface="Arial"/>
                <a:ea typeface="Arial"/>
                <a:cs typeface="Arial"/>
                <a:sym typeface="Arial"/>
              </a:endParaRPr>
            </a:p>
          </p:txBody>
        </p:sp>
      </p:grpSp>
      <p:pic>
        <p:nvPicPr>
          <p:cNvPr id="532" name="Google Shape;532;p78"/>
          <p:cNvPicPr preferRelativeResize="0"/>
          <p:nvPr/>
        </p:nvPicPr>
        <p:blipFill>
          <a:blip r:embed="rId8">
            <a:alphaModFix/>
          </a:blip>
          <a:stretch>
            <a:fillRect/>
          </a:stretch>
        </p:blipFill>
        <p:spPr>
          <a:xfrm>
            <a:off x="7660525" y="4282349"/>
            <a:ext cx="1483474" cy="799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6" name="Shape 536"/>
        <p:cNvGrpSpPr/>
        <p:nvPr/>
      </p:nvGrpSpPr>
      <p:grpSpPr>
        <a:xfrm>
          <a:off x="0" y="0"/>
          <a:ext cx="0" cy="0"/>
          <a:chOff x="0" y="0"/>
          <a:chExt cx="0" cy="0"/>
        </a:xfrm>
      </p:grpSpPr>
      <p:sp>
        <p:nvSpPr>
          <p:cNvPr id="537" name="Google Shape;537;p79"/>
          <p:cNvSpPr txBox="1"/>
          <p:nvPr>
            <p:ph type="title"/>
          </p:nvPr>
        </p:nvSpPr>
        <p:spPr>
          <a:xfrm>
            <a:off x="457200" y="0"/>
            <a:ext cx="8229600" cy="9411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Times New Roman"/>
              <a:buNone/>
            </a:pPr>
            <a:r>
              <a:rPr lang="en" sz="5400">
                <a:solidFill>
                  <a:schemeClr val="dk2"/>
                </a:solidFill>
                <a:latin typeface="Times New Roman"/>
                <a:ea typeface="Times New Roman"/>
                <a:cs typeface="Times New Roman"/>
                <a:sym typeface="Times New Roman"/>
              </a:rPr>
              <a:t>Before You Call</a:t>
            </a:r>
            <a:endParaRPr/>
          </a:p>
        </p:txBody>
      </p:sp>
      <p:sp>
        <p:nvSpPr>
          <p:cNvPr id="538" name="Google Shape;538;p79"/>
          <p:cNvSpPr txBox="1"/>
          <p:nvPr>
            <p:ph idx="1" type="body"/>
          </p:nvPr>
        </p:nvSpPr>
        <p:spPr>
          <a:xfrm>
            <a:off x="457200" y="831725"/>
            <a:ext cx="5168400" cy="4247700"/>
          </a:xfrm>
          <a:prstGeom prst="rect">
            <a:avLst/>
          </a:prstGeom>
          <a:noFill/>
          <a:ln>
            <a:noFill/>
          </a:ln>
        </p:spPr>
        <p:txBody>
          <a:bodyPr anchorCtr="0" anchor="t" bIns="45700" lIns="91425" spcFirstLastPara="1" rIns="91425" wrap="square" tIns="45700">
            <a:noAutofit/>
          </a:bodyPr>
          <a:lstStyle/>
          <a:p>
            <a:pPr indent="-304800" lvl="0" marL="342900" rtl="0" algn="l">
              <a:lnSpc>
                <a:spcPct val="90000"/>
              </a:lnSpc>
              <a:spcBef>
                <a:spcPts val="0"/>
              </a:spcBef>
              <a:spcAft>
                <a:spcPts val="0"/>
              </a:spcAft>
              <a:buClr>
                <a:srgbClr val="3F3F3F"/>
              </a:buClr>
              <a:buSzPts val="1400"/>
              <a:buFont typeface="Arial"/>
              <a:buChar char="•"/>
            </a:pPr>
            <a:r>
              <a:rPr lang="en" sz="1800">
                <a:solidFill>
                  <a:srgbClr val="3F3F3F"/>
                </a:solidFill>
                <a:latin typeface="Arial"/>
                <a:ea typeface="Arial"/>
                <a:cs typeface="Arial"/>
                <a:sym typeface="Arial"/>
              </a:rPr>
              <a:t>Who is the legislator?</a:t>
            </a:r>
            <a:endParaRPr sz="1800"/>
          </a:p>
          <a:p>
            <a:pPr indent="-304800" lvl="0" marL="342900" rtl="0" algn="l">
              <a:lnSpc>
                <a:spcPct val="90000"/>
              </a:lnSpc>
              <a:spcBef>
                <a:spcPts val="500"/>
              </a:spcBef>
              <a:spcAft>
                <a:spcPts val="0"/>
              </a:spcAft>
              <a:buClr>
                <a:srgbClr val="3F3F3F"/>
              </a:buClr>
              <a:buSzPts val="1400"/>
              <a:buFont typeface="Arial"/>
              <a:buChar char="•"/>
            </a:pPr>
            <a:r>
              <a:rPr lang="en" sz="1800">
                <a:solidFill>
                  <a:srgbClr val="3F3F3F"/>
                </a:solidFill>
                <a:latin typeface="Arial"/>
                <a:ea typeface="Arial"/>
                <a:cs typeface="Arial"/>
                <a:sym typeface="Arial"/>
              </a:rPr>
              <a:t>How have they voted?</a:t>
            </a:r>
            <a:endParaRPr sz="1800">
              <a:solidFill>
                <a:srgbClr val="3F3F3F"/>
              </a:solidFill>
              <a:latin typeface="Arial"/>
              <a:ea typeface="Arial"/>
              <a:cs typeface="Arial"/>
              <a:sym typeface="Arial"/>
            </a:endParaRPr>
          </a:p>
          <a:p>
            <a:pPr indent="-304800" lvl="0" marL="342900" rtl="0" algn="l">
              <a:lnSpc>
                <a:spcPct val="90000"/>
              </a:lnSpc>
              <a:spcBef>
                <a:spcPts val="0"/>
              </a:spcBef>
              <a:spcAft>
                <a:spcPts val="0"/>
              </a:spcAft>
              <a:buClr>
                <a:srgbClr val="3F3F3F"/>
              </a:buClr>
              <a:buSzPts val="1400"/>
              <a:buFont typeface="Arial"/>
              <a:buChar char="•"/>
            </a:pPr>
            <a:r>
              <a:rPr lang="en" sz="1800">
                <a:solidFill>
                  <a:srgbClr val="3F3F3F"/>
                </a:solidFill>
              </a:rPr>
              <a:t>Review their biography</a:t>
            </a:r>
            <a:endParaRPr sz="1800"/>
          </a:p>
          <a:p>
            <a:pPr indent="-304800" lvl="0" marL="342900" rtl="0" algn="l">
              <a:lnSpc>
                <a:spcPct val="90000"/>
              </a:lnSpc>
              <a:spcBef>
                <a:spcPts val="0"/>
              </a:spcBef>
              <a:spcAft>
                <a:spcPts val="0"/>
              </a:spcAft>
              <a:buClr>
                <a:srgbClr val="3F3F3F"/>
              </a:buClr>
              <a:buSzPts val="1400"/>
              <a:buFont typeface="Arial"/>
              <a:buChar char="•"/>
            </a:pPr>
            <a:r>
              <a:rPr lang="en" sz="1800">
                <a:solidFill>
                  <a:srgbClr val="3F3F3F"/>
                </a:solidFill>
              </a:rPr>
              <a:t>Review the types of bills they have authored </a:t>
            </a:r>
            <a:endParaRPr sz="1800"/>
          </a:p>
          <a:p>
            <a:pPr indent="-76200" lvl="0" marL="228600" rtl="0" algn="l">
              <a:lnSpc>
                <a:spcPct val="90000"/>
              </a:lnSpc>
              <a:spcBef>
                <a:spcPts val="0"/>
              </a:spcBef>
              <a:spcAft>
                <a:spcPts val="0"/>
              </a:spcAft>
              <a:buClr>
                <a:srgbClr val="000000"/>
              </a:buClr>
              <a:buSzPts val="800"/>
              <a:buNone/>
            </a:pPr>
            <a:r>
              <a:rPr lang="en" sz="1800">
                <a:solidFill>
                  <a:srgbClr val="3F3F3F"/>
                </a:solidFill>
              </a:rPr>
              <a:t>   or co-sponsored </a:t>
            </a:r>
            <a:endParaRPr sz="1800"/>
          </a:p>
          <a:p>
            <a:pPr indent="-304800" lvl="0" marL="342900" rtl="0" algn="l">
              <a:lnSpc>
                <a:spcPct val="90000"/>
              </a:lnSpc>
              <a:spcBef>
                <a:spcPts val="0"/>
              </a:spcBef>
              <a:spcAft>
                <a:spcPts val="0"/>
              </a:spcAft>
              <a:buClr>
                <a:srgbClr val="3F3F3F"/>
              </a:buClr>
              <a:buSzPts val="1400"/>
              <a:buFont typeface="Arial"/>
              <a:buChar char="•"/>
            </a:pPr>
            <a:r>
              <a:rPr lang="en" sz="1800">
                <a:solidFill>
                  <a:srgbClr val="3F3F3F"/>
                </a:solidFill>
              </a:rPr>
              <a:t>Check out their social media</a:t>
            </a:r>
            <a:endParaRPr sz="1800">
              <a:solidFill>
                <a:srgbClr val="3F3F3F"/>
              </a:solidFill>
            </a:endParaRPr>
          </a:p>
          <a:p>
            <a:pPr indent="-304800" lvl="0" marL="342900" rtl="0" algn="l">
              <a:lnSpc>
                <a:spcPct val="90000"/>
              </a:lnSpc>
              <a:spcBef>
                <a:spcPts val="500"/>
              </a:spcBef>
              <a:spcAft>
                <a:spcPts val="0"/>
              </a:spcAft>
              <a:buClr>
                <a:srgbClr val="3F3F3F"/>
              </a:buClr>
              <a:buSzPts val="1400"/>
              <a:buFont typeface="Arial"/>
              <a:buChar char="•"/>
            </a:pPr>
            <a:r>
              <a:rPr lang="en" sz="1800">
                <a:solidFill>
                  <a:srgbClr val="3F3F3F"/>
                </a:solidFill>
                <a:latin typeface="Arial"/>
                <a:ea typeface="Arial"/>
                <a:cs typeface="Arial"/>
                <a:sym typeface="Arial"/>
              </a:rPr>
              <a:t>What committees do they sit on?</a:t>
            </a:r>
            <a:endParaRPr sz="1800"/>
          </a:p>
          <a:p>
            <a:pPr indent="-304800" lvl="0" marL="342900" rtl="0" algn="l">
              <a:lnSpc>
                <a:spcPct val="90000"/>
              </a:lnSpc>
              <a:spcBef>
                <a:spcPts val="500"/>
              </a:spcBef>
              <a:spcAft>
                <a:spcPts val="0"/>
              </a:spcAft>
              <a:buClr>
                <a:srgbClr val="3F3F3F"/>
              </a:buClr>
              <a:buSzPts val="1400"/>
              <a:buFont typeface="Arial"/>
              <a:buChar char="•"/>
            </a:pPr>
            <a:r>
              <a:rPr lang="en" sz="1800">
                <a:solidFill>
                  <a:srgbClr val="3F3F3F"/>
                </a:solidFill>
                <a:latin typeface="Arial"/>
                <a:ea typeface="Arial"/>
                <a:cs typeface="Arial"/>
                <a:sym typeface="Arial"/>
              </a:rPr>
              <a:t>Which committees are important to us?</a:t>
            </a:r>
            <a:endParaRPr sz="1800"/>
          </a:p>
          <a:p>
            <a:pPr indent="-273050" lvl="1" marL="736600" rtl="0" algn="l">
              <a:lnSpc>
                <a:spcPct val="90000"/>
              </a:lnSpc>
              <a:spcBef>
                <a:spcPts val="300"/>
              </a:spcBef>
              <a:spcAft>
                <a:spcPts val="0"/>
              </a:spcAft>
              <a:buClr>
                <a:srgbClr val="3F3F3F"/>
              </a:buClr>
              <a:buSzPts val="1100"/>
              <a:buFont typeface="Courier New"/>
              <a:buChar char="o"/>
            </a:pPr>
            <a:r>
              <a:rPr lang="en" sz="1500">
                <a:solidFill>
                  <a:srgbClr val="3F3F3F"/>
                </a:solidFill>
                <a:latin typeface="Arial"/>
                <a:ea typeface="Arial"/>
                <a:cs typeface="Arial"/>
                <a:sym typeface="Arial"/>
              </a:rPr>
              <a:t>House: Criminal Jurisprudence, Public Health</a:t>
            </a:r>
            <a:endParaRPr sz="1500"/>
          </a:p>
          <a:p>
            <a:pPr indent="-273050" lvl="1" marL="736600" rtl="0" algn="l">
              <a:lnSpc>
                <a:spcPct val="90000"/>
              </a:lnSpc>
              <a:spcBef>
                <a:spcPts val="300"/>
              </a:spcBef>
              <a:spcAft>
                <a:spcPts val="0"/>
              </a:spcAft>
              <a:buClr>
                <a:srgbClr val="3F3F3F"/>
              </a:buClr>
              <a:buSzPts val="1100"/>
              <a:buFont typeface="Courier New"/>
              <a:buChar char="o"/>
            </a:pPr>
            <a:r>
              <a:rPr lang="en" sz="1500">
                <a:solidFill>
                  <a:srgbClr val="3F3F3F"/>
                </a:solidFill>
                <a:latin typeface="Arial"/>
                <a:ea typeface="Arial"/>
                <a:cs typeface="Arial"/>
                <a:sym typeface="Arial"/>
              </a:rPr>
              <a:t>Senate:</a:t>
            </a:r>
            <a:endParaRPr sz="1500"/>
          </a:p>
          <a:p>
            <a:pPr indent="-222250" lvl="2" marL="1143000" rtl="0" algn="l">
              <a:lnSpc>
                <a:spcPct val="90000"/>
              </a:lnSpc>
              <a:spcBef>
                <a:spcPts val="300"/>
              </a:spcBef>
              <a:spcAft>
                <a:spcPts val="0"/>
              </a:spcAft>
              <a:buClr>
                <a:srgbClr val="3F3F3F"/>
              </a:buClr>
              <a:buSzPts val="1100"/>
              <a:buFont typeface="Arial"/>
              <a:buChar char="•"/>
            </a:pPr>
            <a:r>
              <a:rPr lang="en">
                <a:solidFill>
                  <a:srgbClr val="3F3F3F"/>
                </a:solidFill>
                <a:latin typeface="Arial"/>
                <a:ea typeface="Arial"/>
                <a:cs typeface="Arial"/>
                <a:sym typeface="Arial"/>
              </a:rPr>
              <a:t>Criminal Justice</a:t>
            </a:r>
            <a:endParaRPr/>
          </a:p>
          <a:p>
            <a:pPr indent="-222250" lvl="2" marL="1143000" rtl="0" algn="l">
              <a:lnSpc>
                <a:spcPct val="90000"/>
              </a:lnSpc>
              <a:spcBef>
                <a:spcPts val="300"/>
              </a:spcBef>
              <a:spcAft>
                <a:spcPts val="0"/>
              </a:spcAft>
              <a:buClr>
                <a:srgbClr val="3F3F3F"/>
              </a:buClr>
              <a:buSzPts val="1100"/>
              <a:buFont typeface="Arial"/>
              <a:buChar char="•"/>
            </a:pPr>
            <a:r>
              <a:rPr lang="en">
                <a:solidFill>
                  <a:srgbClr val="3F3F3F"/>
                </a:solidFill>
                <a:latin typeface="Arial"/>
                <a:ea typeface="Arial"/>
                <a:cs typeface="Arial"/>
                <a:sym typeface="Arial"/>
              </a:rPr>
              <a:t>Health &amp; Human Services </a:t>
            </a:r>
            <a:endParaRPr/>
          </a:p>
          <a:p>
            <a:pPr indent="0" lvl="2" marL="914400" rtl="0" algn="l">
              <a:lnSpc>
                <a:spcPct val="90000"/>
              </a:lnSpc>
              <a:spcBef>
                <a:spcPts val="300"/>
              </a:spcBef>
              <a:spcAft>
                <a:spcPts val="0"/>
              </a:spcAft>
              <a:buClr>
                <a:srgbClr val="3F3F3F"/>
              </a:buClr>
              <a:buSzPts val="1100"/>
              <a:buNone/>
            </a:pPr>
            <a:r>
              <a:t/>
            </a:r>
            <a:endParaRPr sz="600">
              <a:solidFill>
                <a:srgbClr val="3F3F3F"/>
              </a:solidFill>
              <a:latin typeface="Arial"/>
              <a:ea typeface="Arial"/>
              <a:cs typeface="Arial"/>
              <a:sym typeface="Arial"/>
            </a:endParaRPr>
          </a:p>
          <a:p>
            <a:pPr indent="0" lvl="0" marL="0" rtl="0" algn="ctr">
              <a:lnSpc>
                <a:spcPct val="90000"/>
              </a:lnSpc>
              <a:spcBef>
                <a:spcPts val="0"/>
              </a:spcBef>
              <a:spcAft>
                <a:spcPts val="0"/>
              </a:spcAft>
              <a:buClr>
                <a:srgbClr val="3F3F3F"/>
              </a:buClr>
              <a:buSzPts val="1800"/>
              <a:buNone/>
            </a:pPr>
            <a:r>
              <a:rPr lang="en" sz="1800">
                <a:solidFill>
                  <a:srgbClr val="3F3F3F"/>
                </a:solidFill>
              </a:rPr>
              <a:t>Use this knowledge to connect with officials and customize your talking points</a:t>
            </a:r>
            <a:endParaRPr sz="1800"/>
          </a:p>
          <a:p>
            <a:pPr indent="0" lvl="0" marL="0" rtl="0" algn="l">
              <a:lnSpc>
                <a:spcPct val="90000"/>
              </a:lnSpc>
              <a:spcBef>
                <a:spcPts val="300"/>
              </a:spcBef>
              <a:spcAft>
                <a:spcPts val="0"/>
              </a:spcAft>
              <a:buClr>
                <a:schemeClr val="dk1"/>
              </a:buClr>
              <a:buSzPts val="1500"/>
              <a:buNone/>
            </a:pPr>
            <a:r>
              <a:t/>
            </a:r>
            <a:endParaRPr sz="1500">
              <a:solidFill>
                <a:srgbClr val="3F3F3F"/>
              </a:solidFill>
            </a:endParaRPr>
          </a:p>
        </p:txBody>
      </p:sp>
      <p:pic>
        <p:nvPicPr>
          <p:cNvPr descr="research legislator.png" id="539" name="Google Shape;539;p79"/>
          <p:cNvPicPr preferRelativeResize="0"/>
          <p:nvPr/>
        </p:nvPicPr>
        <p:blipFill rotWithShape="1">
          <a:blip r:embed="rId3">
            <a:alphaModFix/>
          </a:blip>
          <a:srcRect b="0" l="0" r="0" t="0"/>
          <a:stretch/>
        </p:blipFill>
        <p:spPr>
          <a:xfrm>
            <a:off x="5625477" y="898074"/>
            <a:ext cx="2969883" cy="3062940"/>
          </a:xfrm>
          <a:prstGeom prst="rect">
            <a:avLst/>
          </a:prstGeom>
          <a:noFill/>
          <a:ln cap="flat" cmpd="sng" w="19050">
            <a:solidFill>
              <a:srgbClr val="4A86E8"/>
            </a:solidFill>
            <a:prstDash val="solid"/>
            <a:round/>
            <a:headEnd len="sm" w="sm" type="none"/>
            <a:tailEnd len="sm" w="sm" type="none"/>
          </a:ln>
        </p:spPr>
      </p:pic>
      <p:pic>
        <p:nvPicPr>
          <p:cNvPr id="540" name="Google Shape;540;p79"/>
          <p:cNvPicPr preferRelativeResize="0"/>
          <p:nvPr/>
        </p:nvPicPr>
        <p:blipFill>
          <a:blip r:embed="rId4">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80"/>
          <p:cNvSpPr txBox="1"/>
          <p:nvPr>
            <p:ph type="title"/>
          </p:nvPr>
        </p:nvSpPr>
        <p:spPr>
          <a:xfrm>
            <a:off x="457200" y="0"/>
            <a:ext cx="8229600" cy="12003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Times New Roman"/>
              <a:buNone/>
            </a:pPr>
            <a:r>
              <a:rPr lang="en" sz="4800">
                <a:solidFill>
                  <a:schemeClr val="dk2"/>
                </a:solidFill>
                <a:latin typeface="Times New Roman"/>
                <a:ea typeface="Times New Roman"/>
                <a:cs typeface="Times New Roman"/>
                <a:sym typeface="Times New Roman"/>
              </a:rPr>
              <a:t>What to Say When You Call</a:t>
            </a:r>
            <a:endParaRPr/>
          </a:p>
        </p:txBody>
      </p:sp>
      <p:sp>
        <p:nvSpPr>
          <p:cNvPr id="546" name="Google Shape;546;p80"/>
          <p:cNvSpPr txBox="1"/>
          <p:nvPr>
            <p:ph idx="1" type="body"/>
          </p:nvPr>
        </p:nvSpPr>
        <p:spPr>
          <a:xfrm>
            <a:off x="457200" y="1352550"/>
            <a:ext cx="8229600" cy="3394500"/>
          </a:xfrm>
          <a:prstGeom prst="rect">
            <a:avLst/>
          </a:prstGeom>
          <a:noFill/>
          <a:ln>
            <a:noFill/>
          </a:ln>
        </p:spPr>
        <p:txBody>
          <a:bodyPr anchorCtr="0" anchor="t" bIns="45700" lIns="91425" spcFirstLastPara="1" rIns="91425" wrap="square" tIns="45700">
            <a:noAutofit/>
          </a:bodyPr>
          <a:lstStyle/>
          <a:p>
            <a:pPr indent="-342900" lvl="0" marL="342900" rtl="0" algn="l">
              <a:lnSpc>
                <a:spcPct val="150000"/>
              </a:lnSpc>
              <a:spcBef>
                <a:spcPts val="0"/>
              </a:spcBef>
              <a:spcAft>
                <a:spcPts val="0"/>
              </a:spcAft>
              <a:buClr>
                <a:srgbClr val="262626"/>
              </a:buClr>
              <a:buSzPts val="1800"/>
              <a:buFont typeface="Arial"/>
              <a:buChar char="•"/>
            </a:pPr>
            <a:r>
              <a:rPr lang="en" sz="2400">
                <a:solidFill>
                  <a:srgbClr val="262626"/>
                </a:solidFill>
                <a:latin typeface="Arial"/>
                <a:ea typeface="Arial"/>
                <a:cs typeface="Arial"/>
                <a:sym typeface="Arial"/>
              </a:rPr>
              <a:t>Ask for the scheduler.</a:t>
            </a:r>
            <a:endParaRPr/>
          </a:p>
          <a:p>
            <a:pPr indent="-342900" lvl="0" marL="342900" rtl="0" algn="l">
              <a:lnSpc>
                <a:spcPct val="100000"/>
              </a:lnSpc>
              <a:spcBef>
                <a:spcPts val="500"/>
              </a:spcBef>
              <a:spcAft>
                <a:spcPts val="0"/>
              </a:spcAft>
              <a:buClr>
                <a:srgbClr val="262626"/>
              </a:buClr>
              <a:buSzPts val="1800"/>
              <a:buFont typeface="Arial"/>
              <a:buChar char="•"/>
            </a:pPr>
            <a:r>
              <a:rPr lang="en" sz="2400">
                <a:solidFill>
                  <a:srgbClr val="262626"/>
                </a:solidFill>
                <a:latin typeface="Arial"/>
                <a:ea typeface="Arial"/>
                <a:cs typeface="Arial"/>
                <a:sym typeface="Arial"/>
              </a:rPr>
              <a:t>Say you are a constituent who would like to meet the Rep./Sen. when they are in-district or at the Capitol.</a:t>
            </a:r>
            <a:endParaRPr/>
          </a:p>
          <a:p>
            <a:pPr indent="-292100" lvl="0" marL="342900" rtl="0" algn="l">
              <a:lnSpc>
                <a:spcPct val="100000"/>
              </a:lnSpc>
              <a:spcBef>
                <a:spcPts val="200"/>
              </a:spcBef>
              <a:spcAft>
                <a:spcPts val="0"/>
              </a:spcAft>
              <a:buClr>
                <a:srgbClr val="595959"/>
              </a:buClr>
              <a:buSzPts val="800"/>
              <a:buNone/>
            </a:pPr>
            <a:r>
              <a:t/>
            </a:r>
            <a:endParaRPr sz="800">
              <a:solidFill>
                <a:srgbClr val="262626"/>
              </a:solidFill>
              <a:latin typeface="Arial"/>
              <a:ea typeface="Arial"/>
              <a:cs typeface="Arial"/>
              <a:sym typeface="Arial"/>
            </a:endParaRPr>
          </a:p>
          <a:p>
            <a:pPr indent="-342900" lvl="0" marL="342900" rtl="0" algn="l">
              <a:lnSpc>
                <a:spcPct val="100000"/>
              </a:lnSpc>
              <a:spcBef>
                <a:spcPts val="500"/>
              </a:spcBef>
              <a:spcAft>
                <a:spcPts val="0"/>
              </a:spcAft>
              <a:buClr>
                <a:srgbClr val="262626"/>
              </a:buClr>
              <a:buSzPts val="1800"/>
              <a:buFont typeface="Arial"/>
              <a:buChar char="•"/>
            </a:pPr>
            <a:r>
              <a:rPr lang="en" sz="2400">
                <a:solidFill>
                  <a:srgbClr val="262626"/>
                </a:solidFill>
                <a:latin typeface="Arial"/>
                <a:ea typeface="Arial"/>
                <a:cs typeface="Arial"/>
                <a:sym typeface="Arial"/>
              </a:rPr>
              <a:t>Typically they will ask for the topic you are calling about or have you send an email.</a:t>
            </a:r>
            <a:endParaRPr/>
          </a:p>
        </p:txBody>
      </p:sp>
      <p:pic>
        <p:nvPicPr>
          <p:cNvPr id="547" name="Google Shape;547;p80"/>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81"/>
          <p:cNvSpPr txBox="1"/>
          <p:nvPr>
            <p:ph type="title"/>
          </p:nvPr>
        </p:nvSpPr>
        <p:spPr>
          <a:xfrm>
            <a:off x="457200" y="0"/>
            <a:ext cx="8229600" cy="12003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Times New Roman"/>
              <a:buNone/>
            </a:pPr>
            <a:r>
              <a:rPr lang="en" sz="4800">
                <a:solidFill>
                  <a:schemeClr val="dk2"/>
                </a:solidFill>
                <a:latin typeface="Times New Roman"/>
                <a:ea typeface="Times New Roman"/>
                <a:cs typeface="Times New Roman"/>
                <a:sym typeface="Times New Roman"/>
              </a:rPr>
              <a:t>What to Say When You Call</a:t>
            </a:r>
            <a:endParaRPr/>
          </a:p>
        </p:txBody>
      </p:sp>
      <p:sp>
        <p:nvSpPr>
          <p:cNvPr id="553" name="Google Shape;553;p81"/>
          <p:cNvSpPr txBox="1"/>
          <p:nvPr>
            <p:ph idx="1" type="body"/>
          </p:nvPr>
        </p:nvSpPr>
        <p:spPr>
          <a:xfrm>
            <a:off x="457200" y="1352550"/>
            <a:ext cx="8229600" cy="3394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2400"/>
              <a:buNone/>
            </a:pPr>
            <a:r>
              <a:rPr lang="en" sz="2400">
                <a:solidFill>
                  <a:srgbClr val="262626"/>
                </a:solidFill>
                <a:latin typeface="Arial"/>
                <a:ea typeface="Arial"/>
                <a:cs typeface="Arial"/>
                <a:sym typeface="Arial"/>
              </a:rPr>
              <a:t>If you want to discuss medical marijuana or decriminalization / legalization of marijuana, say:</a:t>
            </a:r>
            <a:endParaRPr/>
          </a:p>
          <a:p>
            <a:pPr indent="0" lvl="0" marL="0" rtl="0" algn="l">
              <a:lnSpc>
                <a:spcPct val="100000"/>
              </a:lnSpc>
              <a:spcBef>
                <a:spcPts val="500"/>
              </a:spcBef>
              <a:spcAft>
                <a:spcPts val="0"/>
              </a:spcAft>
              <a:buClr>
                <a:srgbClr val="595959"/>
              </a:buClr>
              <a:buSzPts val="2400"/>
              <a:buNone/>
            </a:pPr>
            <a:r>
              <a:t/>
            </a:r>
            <a:endParaRPr sz="2400">
              <a:solidFill>
                <a:srgbClr val="595959"/>
              </a:solidFill>
              <a:latin typeface="Arial"/>
              <a:ea typeface="Arial"/>
              <a:cs typeface="Arial"/>
              <a:sym typeface="Arial"/>
            </a:endParaRPr>
          </a:p>
          <a:p>
            <a:pPr indent="0" lvl="0" marL="0" rtl="0" algn="l">
              <a:lnSpc>
                <a:spcPct val="100000"/>
              </a:lnSpc>
              <a:spcBef>
                <a:spcPts val="500"/>
              </a:spcBef>
              <a:spcAft>
                <a:spcPts val="0"/>
              </a:spcAft>
              <a:buClr>
                <a:schemeClr val="dk2"/>
              </a:buClr>
              <a:buSzPts val="2400"/>
              <a:buNone/>
            </a:pPr>
            <a:r>
              <a:rPr lang="en" sz="2400">
                <a:solidFill>
                  <a:schemeClr val="dk2"/>
                </a:solidFill>
                <a:latin typeface="Arial"/>
                <a:ea typeface="Arial"/>
                <a:cs typeface="Arial"/>
                <a:sym typeface="Arial"/>
              </a:rPr>
              <a:t>“I’ve been in the district for ___ years and have never met with Rep./Sen. ___.  I’d like some time to speak briefly about health / criminal justice related issues and drop off some materials.”</a:t>
            </a:r>
            <a:endParaRPr/>
          </a:p>
        </p:txBody>
      </p:sp>
      <p:pic>
        <p:nvPicPr>
          <p:cNvPr id="554" name="Google Shape;554;p81"/>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82"/>
          <p:cNvSpPr txBox="1"/>
          <p:nvPr>
            <p:ph type="title"/>
          </p:nvPr>
        </p:nvSpPr>
        <p:spPr>
          <a:xfrm>
            <a:off x="457200" y="0"/>
            <a:ext cx="8229600" cy="1200300"/>
          </a:xfrm>
          <a:prstGeom prst="rect">
            <a:avLst/>
          </a:prstGeom>
          <a:noFill/>
          <a:ln>
            <a:noFill/>
          </a:ln>
        </p:spPr>
        <p:txBody>
          <a:bodyPr anchorCtr="0" anchor="b" bIns="45700" lIns="91425" spcFirstLastPara="1" rIns="91425" wrap="square" tIns="45700">
            <a:noAutofit/>
          </a:bodyPr>
          <a:lstStyle/>
          <a:p>
            <a:pPr indent="0" lvl="0" marL="0" rtl="0" algn="ctr">
              <a:lnSpc>
                <a:spcPct val="120833"/>
              </a:lnSpc>
              <a:spcBef>
                <a:spcPts val="0"/>
              </a:spcBef>
              <a:spcAft>
                <a:spcPts val="0"/>
              </a:spcAft>
              <a:buClr>
                <a:schemeClr val="dk2"/>
              </a:buClr>
              <a:buSzPts val="4800"/>
              <a:buFont typeface="Times New Roman"/>
              <a:buNone/>
            </a:pPr>
            <a:r>
              <a:rPr lang="en" sz="4800">
                <a:solidFill>
                  <a:schemeClr val="dk2"/>
                </a:solidFill>
                <a:latin typeface="Times New Roman"/>
                <a:ea typeface="Times New Roman"/>
                <a:cs typeface="Times New Roman"/>
                <a:sym typeface="Times New Roman"/>
              </a:rPr>
              <a:t>What to Say When You Call</a:t>
            </a:r>
            <a:endParaRPr/>
          </a:p>
        </p:txBody>
      </p:sp>
      <p:sp>
        <p:nvSpPr>
          <p:cNvPr id="560" name="Google Shape;560;p82"/>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262626"/>
              </a:buClr>
              <a:buSzPts val="1800"/>
              <a:buFont typeface="Arial"/>
              <a:buChar char="•"/>
            </a:pPr>
            <a:r>
              <a:rPr lang="en" sz="2400">
                <a:solidFill>
                  <a:srgbClr val="262626"/>
                </a:solidFill>
                <a:latin typeface="Arial"/>
                <a:ea typeface="Arial"/>
                <a:cs typeface="Arial"/>
                <a:sym typeface="Arial"/>
              </a:rPr>
              <a:t>It is not uncommon for the office staff to drop the ball. It’s okay to be aggressive with a 2</a:t>
            </a:r>
            <a:r>
              <a:rPr baseline="30000" lang="en" sz="2400">
                <a:solidFill>
                  <a:srgbClr val="262626"/>
                </a:solidFill>
                <a:latin typeface="Arial"/>
                <a:ea typeface="Arial"/>
                <a:cs typeface="Arial"/>
                <a:sym typeface="Arial"/>
              </a:rPr>
              <a:t>nd</a:t>
            </a:r>
            <a:r>
              <a:rPr lang="en" sz="2400">
                <a:solidFill>
                  <a:srgbClr val="262626"/>
                </a:solidFill>
                <a:latin typeface="Arial"/>
                <a:ea typeface="Arial"/>
                <a:cs typeface="Arial"/>
                <a:sym typeface="Arial"/>
              </a:rPr>
              <a:t>, 3</a:t>
            </a:r>
            <a:r>
              <a:rPr baseline="30000" lang="en" sz="2400">
                <a:solidFill>
                  <a:srgbClr val="262626"/>
                </a:solidFill>
                <a:latin typeface="Arial"/>
                <a:ea typeface="Arial"/>
                <a:cs typeface="Arial"/>
                <a:sym typeface="Arial"/>
              </a:rPr>
              <a:t>rd</a:t>
            </a:r>
            <a:r>
              <a:rPr lang="en" sz="2400">
                <a:solidFill>
                  <a:srgbClr val="262626"/>
                </a:solidFill>
                <a:latin typeface="Arial"/>
                <a:ea typeface="Arial"/>
                <a:cs typeface="Arial"/>
                <a:sym typeface="Arial"/>
              </a:rPr>
              <a:t>, 4</a:t>
            </a:r>
            <a:r>
              <a:rPr baseline="30000" lang="en" sz="2400">
                <a:solidFill>
                  <a:srgbClr val="262626"/>
                </a:solidFill>
                <a:latin typeface="Arial"/>
                <a:ea typeface="Arial"/>
                <a:cs typeface="Arial"/>
                <a:sym typeface="Arial"/>
              </a:rPr>
              <a:t>th</a:t>
            </a:r>
            <a:r>
              <a:rPr lang="en" sz="2400">
                <a:solidFill>
                  <a:srgbClr val="262626"/>
                </a:solidFill>
                <a:latin typeface="Arial"/>
                <a:ea typeface="Arial"/>
                <a:cs typeface="Arial"/>
                <a:sym typeface="Arial"/>
              </a:rPr>
              <a:t> call.</a:t>
            </a:r>
            <a:endParaRPr/>
          </a:p>
          <a:p>
            <a:pPr indent="-342900" lvl="0" marL="342900" rtl="0" algn="l">
              <a:lnSpc>
                <a:spcPct val="150000"/>
              </a:lnSpc>
              <a:spcBef>
                <a:spcPts val="500"/>
              </a:spcBef>
              <a:spcAft>
                <a:spcPts val="0"/>
              </a:spcAft>
              <a:buClr>
                <a:srgbClr val="262626"/>
              </a:buClr>
              <a:buSzPts val="1800"/>
              <a:buFont typeface="Arial"/>
              <a:buChar char="•"/>
            </a:pPr>
            <a:r>
              <a:rPr lang="en" sz="2400">
                <a:solidFill>
                  <a:srgbClr val="262626"/>
                </a:solidFill>
                <a:latin typeface="Arial"/>
                <a:ea typeface="Arial"/>
                <a:cs typeface="Arial"/>
                <a:sym typeface="Arial"/>
              </a:rPr>
              <a:t>You may have to schedule a couple weeks out.</a:t>
            </a:r>
            <a:endParaRPr/>
          </a:p>
          <a:p>
            <a:pPr indent="-342900" lvl="0" marL="342900" rtl="0" algn="l">
              <a:lnSpc>
                <a:spcPct val="150000"/>
              </a:lnSpc>
              <a:spcBef>
                <a:spcPts val="500"/>
              </a:spcBef>
              <a:spcAft>
                <a:spcPts val="0"/>
              </a:spcAft>
              <a:buClr>
                <a:srgbClr val="262626"/>
              </a:buClr>
              <a:buSzPts val="1800"/>
              <a:buFont typeface="Arial"/>
              <a:buChar char="•"/>
            </a:pPr>
            <a:r>
              <a:rPr lang="en" sz="2400">
                <a:solidFill>
                  <a:srgbClr val="262626"/>
                </a:solidFill>
                <a:latin typeface="Arial"/>
                <a:ea typeface="Arial"/>
                <a:cs typeface="Arial"/>
                <a:sym typeface="Arial"/>
              </a:rPr>
              <a:t>Other ways to get in touch with the legislator:</a:t>
            </a:r>
            <a:endParaRPr/>
          </a:p>
          <a:p>
            <a:pPr indent="-279400" lvl="1" marL="736600" rtl="0" algn="l">
              <a:lnSpc>
                <a:spcPct val="150000"/>
              </a:lnSpc>
              <a:spcBef>
                <a:spcPts val="300"/>
              </a:spcBef>
              <a:spcAft>
                <a:spcPts val="0"/>
              </a:spcAft>
              <a:buClr>
                <a:srgbClr val="262626"/>
              </a:buClr>
              <a:buSzPts val="1200"/>
              <a:buFont typeface="Courier New"/>
              <a:buChar char="o"/>
            </a:pPr>
            <a:r>
              <a:rPr lang="en" sz="1600">
                <a:solidFill>
                  <a:srgbClr val="262626"/>
                </a:solidFill>
                <a:latin typeface="Arial"/>
                <a:ea typeface="Arial"/>
                <a:cs typeface="Arial"/>
                <a:sym typeface="Arial"/>
              </a:rPr>
              <a:t>Sign up for their campaign email list</a:t>
            </a:r>
            <a:endParaRPr/>
          </a:p>
          <a:p>
            <a:pPr indent="-279400" lvl="1" marL="736600" rtl="0" algn="l">
              <a:lnSpc>
                <a:spcPct val="150000"/>
              </a:lnSpc>
              <a:spcBef>
                <a:spcPts val="300"/>
              </a:spcBef>
              <a:spcAft>
                <a:spcPts val="0"/>
              </a:spcAft>
              <a:buClr>
                <a:srgbClr val="262626"/>
              </a:buClr>
              <a:buSzPts val="1200"/>
              <a:buFont typeface="Courier New"/>
              <a:buChar char="o"/>
            </a:pPr>
            <a:r>
              <a:rPr lang="en" sz="1600">
                <a:solidFill>
                  <a:srgbClr val="262626"/>
                </a:solidFill>
                <a:latin typeface="Arial"/>
                <a:ea typeface="Arial"/>
                <a:cs typeface="Arial"/>
                <a:sym typeface="Arial"/>
              </a:rPr>
              <a:t>Sign up for the County GOP &amp; Democratic email lists</a:t>
            </a:r>
            <a:endParaRPr/>
          </a:p>
          <a:p>
            <a:pPr indent="-279400" lvl="1" marL="736600" rtl="0" algn="l">
              <a:lnSpc>
                <a:spcPct val="150000"/>
              </a:lnSpc>
              <a:spcBef>
                <a:spcPts val="300"/>
              </a:spcBef>
              <a:spcAft>
                <a:spcPts val="0"/>
              </a:spcAft>
              <a:buClr>
                <a:srgbClr val="262626"/>
              </a:buClr>
              <a:buSzPts val="1200"/>
              <a:buFont typeface="Courier New"/>
              <a:buChar char="o"/>
            </a:pPr>
            <a:r>
              <a:rPr lang="en" sz="1600">
                <a:solidFill>
                  <a:srgbClr val="262626"/>
                </a:solidFill>
                <a:latin typeface="Arial"/>
                <a:ea typeface="Arial"/>
                <a:cs typeface="Arial"/>
                <a:sym typeface="Arial"/>
              </a:rPr>
              <a:t>“Like” them on Facebook / Twitter to catch their events</a:t>
            </a:r>
            <a:endParaRPr/>
          </a:p>
          <a:p>
            <a:pPr indent="-190500" lvl="0" marL="342900" rtl="0" algn="l">
              <a:lnSpc>
                <a:spcPct val="100000"/>
              </a:lnSpc>
              <a:spcBef>
                <a:spcPts val="500"/>
              </a:spcBef>
              <a:spcAft>
                <a:spcPts val="0"/>
              </a:spcAft>
              <a:buClr>
                <a:srgbClr val="595959"/>
              </a:buClr>
              <a:buSzPts val="2400"/>
              <a:buNone/>
            </a:pPr>
            <a:r>
              <a:t/>
            </a:r>
            <a:endParaRPr sz="2400">
              <a:solidFill>
                <a:srgbClr val="595959"/>
              </a:solidFill>
              <a:latin typeface="Arial"/>
              <a:ea typeface="Arial"/>
              <a:cs typeface="Arial"/>
              <a:sym typeface="Arial"/>
            </a:endParaRPr>
          </a:p>
        </p:txBody>
      </p:sp>
      <p:pic>
        <p:nvPicPr>
          <p:cNvPr id="561" name="Google Shape;561;p82"/>
          <p:cNvPicPr preferRelativeResize="0"/>
          <p:nvPr/>
        </p:nvPicPr>
        <p:blipFill>
          <a:blip r:embed="rId3">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83"/>
          <p:cNvSpPr txBox="1"/>
          <p:nvPr>
            <p:ph type="title"/>
          </p:nvPr>
        </p:nvSpPr>
        <p:spPr>
          <a:xfrm>
            <a:off x="457200" y="0"/>
            <a:ext cx="8229600" cy="1017600"/>
          </a:xfrm>
          <a:prstGeom prst="rect">
            <a:avLst/>
          </a:prstGeom>
          <a:noFill/>
          <a:ln>
            <a:noFill/>
          </a:ln>
        </p:spPr>
        <p:txBody>
          <a:bodyPr anchorCtr="0" anchor="b" bIns="45700" lIns="91425" spcFirstLastPara="1" rIns="91425" wrap="square" tIns="45700">
            <a:noAutofit/>
          </a:bodyPr>
          <a:lstStyle/>
          <a:p>
            <a:pPr indent="0" lvl="0" marL="0" rtl="0" algn="ctr">
              <a:lnSpc>
                <a:spcPct val="107407"/>
              </a:lnSpc>
              <a:spcBef>
                <a:spcPts val="0"/>
              </a:spcBef>
              <a:spcAft>
                <a:spcPts val="0"/>
              </a:spcAft>
              <a:buClr>
                <a:schemeClr val="dk2"/>
              </a:buClr>
              <a:buSzPts val="5400"/>
              <a:buFont typeface="Times New Roman"/>
              <a:buNone/>
            </a:pPr>
            <a:r>
              <a:rPr lang="en" sz="5400">
                <a:solidFill>
                  <a:schemeClr val="dk2"/>
                </a:solidFill>
                <a:latin typeface="Times New Roman"/>
                <a:ea typeface="Times New Roman"/>
                <a:cs typeface="Times New Roman"/>
                <a:sym typeface="Times New Roman"/>
              </a:rPr>
              <a:t>Building a Relationship</a:t>
            </a:r>
            <a:endParaRPr/>
          </a:p>
        </p:txBody>
      </p:sp>
      <p:sp>
        <p:nvSpPr>
          <p:cNvPr id="567" name="Google Shape;567;p83"/>
          <p:cNvSpPr txBox="1"/>
          <p:nvPr>
            <p:ph idx="1" type="body"/>
          </p:nvPr>
        </p:nvSpPr>
        <p:spPr>
          <a:xfrm>
            <a:off x="457200" y="1017600"/>
            <a:ext cx="8229600" cy="3879000"/>
          </a:xfrm>
          <a:prstGeom prst="rect">
            <a:avLst/>
          </a:prstGeom>
          <a:noFill/>
          <a:ln>
            <a:noFill/>
          </a:ln>
        </p:spPr>
        <p:txBody>
          <a:bodyPr anchorCtr="0" anchor="t" bIns="45700" lIns="91425" spcFirstLastPara="1" rIns="91425" wrap="square" tIns="45700">
            <a:noAutofit/>
          </a:bodyPr>
          <a:lstStyle/>
          <a:p>
            <a:pPr indent="-336550" lvl="0" marL="342900" rtl="0" algn="l">
              <a:lnSpc>
                <a:spcPct val="90000"/>
              </a:lnSpc>
              <a:spcBef>
                <a:spcPts val="0"/>
              </a:spcBef>
              <a:spcAft>
                <a:spcPts val="0"/>
              </a:spcAft>
              <a:buClr>
                <a:srgbClr val="262626"/>
              </a:buClr>
              <a:buSzPts val="1500"/>
              <a:buFont typeface="Arial"/>
              <a:buChar char="•"/>
            </a:pPr>
            <a:r>
              <a:rPr lang="en" sz="2000">
                <a:solidFill>
                  <a:srgbClr val="262626"/>
                </a:solidFill>
              </a:rPr>
              <a:t>Every state representative is running for office</a:t>
            </a:r>
            <a:endParaRPr sz="2000">
              <a:solidFill>
                <a:srgbClr val="262626"/>
              </a:solidFill>
            </a:endParaRPr>
          </a:p>
          <a:p>
            <a:pPr indent="-336550" lvl="0" marL="342900" rtl="0" algn="l">
              <a:lnSpc>
                <a:spcPct val="90000"/>
              </a:lnSpc>
              <a:spcBef>
                <a:spcPts val="500"/>
              </a:spcBef>
              <a:spcAft>
                <a:spcPts val="0"/>
              </a:spcAft>
              <a:buClr>
                <a:srgbClr val="262626"/>
              </a:buClr>
              <a:buSzPts val="1500"/>
              <a:buFont typeface="Arial"/>
              <a:buChar char="•"/>
            </a:pPr>
            <a:r>
              <a:rPr lang="en" sz="2000">
                <a:solidFill>
                  <a:srgbClr val="262626"/>
                </a:solidFill>
              </a:rPr>
              <a:t>Campaign staff often double as office staff</a:t>
            </a:r>
            <a:endParaRPr sz="2000">
              <a:solidFill>
                <a:srgbClr val="262626"/>
              </a:solidFill>
            </a:endParaRPr>
          </a:p>
          <a:p>
            <a:pPr indent="-336550" lvl="0" marL="342900" rtl="0" algn="l">
              <a:lnSpc>
                <a:spcPct val="90000"/>
              </a:lnSpc>
              <a:spcBef>
                <a:spcPts val="500"/>
              </a:spcBef>
              <a:spcAft>
                <a:spcPts val="0"/>
              </a:spcAft>
              <a:buClr>
                <a:srgbClr val="262626"/>
              </a:buClr>
              <a:buSzPts val="1500"/>
              <a:buFont typeface="Arial"/>
              <a:buChar char="•"/>
            </a:pPr>
            <a:r>
              <a:rPr lang="en" sz="2000">
                <a:solidFill>
                  <a:srgbClr val="262626"/>
                </a:solidFill>
              </a:rPr>
              <a:t>Volunteers are not easy to come by - volunteer for campaign or party</a:t>
            </a:r>
            <a:endParaRPr sz="2000">
              <a:solidFill>
                <a:srgbClr val="262626"/>
              </a:solidFill>
            </a:endParaRPr>
          </a:p>
          <a:p>
            <a:pPr indent="-336550" lvl="0" marL="342900" rtl="0" algn="l">
              <a:lnSpc>
                <a:spcPct val="90000"/>
              </a:lnSpc>
              <a:spcBef>
                <a:spcPts val="0"/>
              </a:spcBef>
              <a:spcAft>
                <a:spcPts val="0"/>
              </a:spcAft>
              <a:buClr>
                <a:srgbClr val="262626"/>
              </a:buClr>
              <a:buSzPts val="1500"/>
              <a:buFont typeface="Arial"/>
              <a:buChar char="•"/>
            </a:pPr>
            <a:r>
              <a:rPr lang="en" sz="2000">
                <a:solidFill>
                  <a:srgbClr val="262626"/>
                </a:solidFill>
              </a:rPr>
              <a:t>Attend local political events to meet lawmakers and community leaders.</a:t>
            </a:r>
            <a:endParaRPr sz="2000">
              <a:solidFill>
                <a:srgbClr val="262626"/>
              </a:solidFill>
            </a:endParaRPr>
          </a:p>
          <a:p>
            <a:pPr indent="-336550" lvl="0" marL="342900" rtl="0" algn="l">
              <a:lnSpc>
                <a:spcPct val="100000"/>
              </a:lnSpc>
              <a:spcBef>
                <a:spcPts val="0"/>
              </a:spcBef>
              <a:spcAft>
                <a:spcPts val="0"/>
              </a:spcAft>
              <a:buClr>
                <a:srgbClr val="262626"/>
              </a:buClr>
              <a:buSzPts val="1500"/>
              <a:buFont typeface="Arial"/>
              <a:buChar char="•"/>
            </a:pPr>
            <a:r>
              <a:rPr lang="en" sz="2000">
                <a:solidFill>
                  <a:srgbClr val="262626"/>
                </a:solidFill>
                <a:latin typeface="Arial"/>
                <a:ea typeface="Arial"/>
                <a:cs typeface="Arial"/>
                <a:sym typeface="Arial"/>
              </a:rPr>
              <a:t>Sharing personal stories and experiences sheds light on your perspective. </a:t>
            </a:r>
            <a:endParaRPr sz="2000">
              <a:solidFill>
                <a:srgbClr val="262626"/>
              </a:solidFill>
              <a:latin typeface="Arial"/>
              <a:ea typeface="Arial"/>
              <a:cs typeface="Arial"/>
              <a:sym typeface="Arial"/>
            </a:endParaRPr>
          </a:p>
          <a:p>
            <a:pPr indent="-336550" lvl="0" marL="342900" rtl="0" algn="l">
              <a:lnSpc>
                <a:spcPct val="100000"/>
              </a:lnSpc>
              <a:spcBef>
                <a:spcPts val="0"/>
              </a:spcBef>
              <a:spcAft>
                <a:spcPts val="0"/>
              </a:spcAft>
              <a:buClr>
                <a:srgbClr val="262626"/>
              </a:buClr>
              <a:buSzPts val="1500"/>
              <a:buFont typeface="Arial"/>
              <a:buChar char="•"/>
            </a:pPr>
            <a:r>
              <a:rPr lang="en" sz="2000">
                <a:solidFill>
                  <a:srgbClr val="262626"/>
                </a:solidFill>
                <a:latin typeface="Arial"/>
                <a:ea typeface="Arial"/>
                <a:cs typeface="Arial"/>
                <a:sym typeface="Arial"/>
              </a:rPr>
              <a:t>Follow up with folks you meet who are interested in getting involved. Share this website with them so they can learn more and sign up for email alerts and updates: </a:t>
            </a:r>
            <a:r>
              <a:rPr lang="en" sz="2000" u="sng">
                <a:solidFill>
                  <a:schemeClr val="hlink"/>
                </a:solidFill>
                <a:latin typeface="Arial"/>
                <a:ea typeface="Arial"/>
                <a:cs typeface="Arial"/>
                <a:sym typeface="Arial"/>
                <a:hlinkClick r:id="rId3"/>
              </a:rPr>
              <a:t>www.TexasMarijuanaPolicy.org</a:t>
            </a:r>
            <a:endParaRPr sz="2000">
              <a:solidFill>
                <a:srgbClr val="262626"/>
              </a:solidFill>
              <a:latin typeface="Arial"/>
              <a:ea typeface="Arial"/>
              <a:cs typeface="Arial"/>
              <a:sym typeface="Arial"/>
            </a:endParaRPr>
          </a:p>
        </p:txBody>
      </p:sp>
      <p:pic>
        <p:nvPicPr>
          <p:cNvPr id="568" name="Google Shape;568;p83"/>
          <p:cNvPicPr preferRelativeResize="0"/>
          <p:nvPr/>
        </p:nvPicPr>
        <p:blipFill>
          <a:blip r:embed="rId4">
            <a:alphaModFix/>
          </a:blip>
          <a:stretch>
            <a:fillRect/>
          </a:stretch>
        </p:blipFill>
        <p:spPr>
          <a:xfrm>
            <a:off x="7660525" y="4282349"/>
            <a:ext cx="1483474" cy="7992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2" name="Shape 572"/>
        <p:cNvGrpSpPr/>
        <p:nvPr/>
      </p:nvGrpSpPr>
      <p:grpSpPr>
        <a:xfrm>
          <a:off x="0" y="0"/>
          <a:ext cx="0" cy="0"/>
          <a:chOff x="0" y="0"/>
          <a:chExt cx="0" cy="0"/>
        </a:xfrm>
      </p:grpSpPr>
      <p:sp>
        <p:nvSpPr>
          <p:cNvPr id="573" name="Google Shape;573;p84"/>
          <p:cNvSpPr txBox="1"/>
          <p:nvPr>
            <p:ph type="title"/>
          </p:nvPr>
        </p:nvSpPr>
        <p:spPr>
          <a:xfrm>
            <a:off x="1073700" y="445025"/>
            <a:ext cx="3295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600">
                <a:latin typeface="Garamond"/>
                <a:ea typeface="Garamond"/>
                <a:cs typeface="Garamond"/>
                <a:sym typeface="Garamond"/>
              </a:rPr>
              <a:t>Carlos Caro</a:t>
            </a:r>
            <a:endParaRPr b="1" sz="3600">
              <a:latin typeface="Garamond"/>
              <a:ea typeface="Garamond"/>
              <a:cs typeface="Garamond"/>
              <a:sym typeface="Garamond"/>
            </a:endParaRPr>
          </a:p>
        </p:txBody>
      </p:sp>
      <p:sp>
        <p:nvSpPr>
          <p:cNvPr id="574" name="Google Shape;574;p84"/>
          <p:cNvSpPr txBox="1"/>
          <p:nvPr>
            <p:ph idx="1" type="body"/>
          </p:nvPr>
        </p:nvSpPr>
        <p:spPr>
          <a:xfrm flipH="1">
            <a:off x="8832425" y="4489425"/>
            <a:ext cx="423900" cy="79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75" name="Google Shape;575;p84"/>
          <p:cNvPicPr preferRelativeResize="0"/>
          <p:nvPr/>
        </p:nvPicPr>
        <p:blipFill>
          <a:blip r:embed="rId3">
            <a:alphaModFix/>
          </a:blip>
          <a:stretch>
            <a:fillRect/>
          </a:stretch>
        </p:blipFill>
        <p:spPr>
          <a:xfrm>
            <a:off x="5148263" y="709613"/>
            <a:ext cx="3724275" cy="3724275"/>
          </a:xfrm>
          <a:prstGeom prst="rect">
            <a:avLst/>
          </a:prstGeom>
          <a:noFill/>
          <a:ln>
            <a:noFill/>
          </a:ln>
        </p:spPr>
      </p:pic>
      <p:pic>
        <p:nvPicPr>
          <p:cNvPr id="576" name="Google Shape;576;p84"/>
          <p:cNvPicPr preferRelativeResize="0"/>
          <p:nvPr/>
        </p:nvPicPr>
        <p:blipFill>
          <a:blip r:embed="rId4">
            <a:alphaModFix/>
          </a:blip>
          <a:stretch>
            <a:fillRect/>
          </a:stretch>
        </p:blipFill>
        <p:spPr>
          <a:xfrm>
            <a:off x="1186653" y="1518050"/>
            <a:ext cx="2941373" cy="293965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0" name="Shape 580"/>
        <p:cNvGrpSpPr/>
        <p:nvPr/>
      </p:nvGrpSpPr>
      <p:grpSpPr>
        <a:xfrm>
          <a:off x="0" y="0"/>
          <a:ext cx="0" cy="0"/>
          <a:chOff x="0" y="0"/>
          <a:chExt cx="0" cy="0"/>
        </a:xfrm>
      </p:grpSpPr>
      <p:sp>
        <p:nvSpPr>
          <p:cNvPr id="581" name="Google Shape;581;p85"/>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07407"/>
              </a:lnSpc>
              <a:spcBef>
                <a:spcPts val="0"/>
              </a:spcBef>
              <a:spcAft>
                <a:spcPts val="0"/>
              </a:spcAft>
              <a:buClr>
                <a:schemeClr val="dk2"/>
              </a:buClr>
              <a:buFont typeface="Times New Roman"/>
              <a:buNone/>
            </a:pPr>
            <a:r>
              <a:rPr lang="en" sz="5400">
                <a:solidFill>
                  <a:schemeClr val="dk2"/>
                </a:solidFill>
                <a:latin typeface="Times New Roman"/>
                <a:ea typeface="Times New Roman"/>
                <a:cs typeface="Times New Roman"/>
                <a:sym typeface="Times New Roman"/>
              </a:rPr>
              <a:t>Facts and Myths </a:t>
            </a:r>
            <a:endParaRPr/>
          </a:p>
        </p:txBody>
      </p:sp>
      <p:sp>
        <p:nvSpPr>
          <p:cNvPr id="582" name="Google Shape;582;p8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81000" lvl="0" marL="457200" marR="0" rtl="0" algn="l">
              <a:lnSpc>
                <a:spcPct val="100000"/>
              </a:lnSpc>
              <a:spcBef>
                <a:spcPts val="0"/>
              </a:spcBef>
              <a:spcAft>
                <a:spcPts val="0"/>
              </a:spcAft>
              <a:buClr>
                <a:srgbClr val="595959"/>
              </a:buClr>
              <a:buSzPts val="2400"/>
              <a:buFont typeface="Questrial"/>
              <a:buChar char="●"/>
            </a:pPr>
            <a:r>
              <a:rPr b="0" i="0" lang="en" sz="2400" u="none" cap="none" strike="noStrike">
                <a:solidFill>
                  <a:srgbClr val="595959"/>
                </a:solidFill>
                <a:latin typeface="Questrial"/>
                <a:ea typeface="Questrial"/>
                <a:cs typeface="Questrial"/>
                <a:sym typeface="Questrial"/>
              </a:rPr>
              <a:t>Annually</a:t>
            </a:r>
            <a:r>
              <a:rPr lang="en" sz="2400">
                <a:solidFill>
                  <a:srgbClr val="595959"/>
                </a:solidFill>
                <a:latin typeface="Questrial"/>
                <a:ea typeface="Questrial"/>
                <a:cs typeface="Questrial"/>
                <a:sym typeface="Questrial"/>
              </a:rPr>
              <a:t> over 64</a:t>
            </a:r>
            <a:r>
              <a:rPr b="0" i="0" lang="en" sz="2400" u="none" cap="none" strike="noStrike">
                <a:solidFill>
                  <a:srgbClr val="595959"/>
                </a:solidFill>
                <a:latin typeface="Questrial"/>
                <a:ea typeface="Questrial"/>
                <a:cs typeface="Questrial"/>
                <a:sym typeface="Questrial"/>
              </a:rPr>
              <a:t>,000 Texans are arrested for simple possession. </a:t>
            </a:r>
            <a:endParaRPr/>
          </a:p>
          <a:p>
            <a:pPr indent="-228600" lvl="1" marL="914400" marR="0" rtl="0" algn="l">
              <a:lnSpc>
                <a:spcPct val="100000"/>
              </a:lnSpc>
              <a:spcBef>
                <a:spcPts val="0"/>
              </a:spcBef>
              <a:spcAft>
                <a:spcPts val="0"/>
              </a:spcAft>
              <a:buClr>
                <a:srgbClr val="595959"/>
              </a:buClr>
              <a:buSzPts val="1600"/>
              <a:buFont typeface="Courier New"/>
              <a:buChar char="○"/>
            </a:pPr>
            <a:r>
              <a:rPr b="0" i="0" lang="en" sz="1600" u="none" cap="none" strike="noStrike">
                <a:solidFill>
                  <a:srgbClr val="595959"/>
                </a:solidFill>
                <a:latin typeface="Questrial"/>
                <a:ea typeface="Questrial"/>
                <a:cs typeface="Questrial"/>
                <a:sym typeface="Questrial"/>
              </a:rPr>
              <a:t>During 201</a:t>
            </a:r>
            <a:r>
              <a:rPr lang="en" sz="1600">
                <a:solidFill>
                  <a:srgbClr val="595959"/>
                </a:solidFill>
                <a:latin typeface="Questrial"/>
                <a:ea typeface="Questrial"/>
                <a:cs typeface="Questrial"/>
                <a:sym typeface="Questrial"/>
              </a:rPr>
              <a:t>7</a:t>
            </a:r>
            <a:r>
              <a:rPr b="0" i="0" lang="en" sz="1600" u="none" cap="none" strike="noStrike">
                <a:solidFill>
                  <a:srgbClr val="595959"/>
                </a:solidFill>
                <a:latin typeface="Questrial"/>
                <a:ea typeface="Questrial"/>
                <a:cs typeface="Questrial"/>
                <a:sym typeface="Questrial"/>
              </a:rPr>
              <a:t>, </a:t>
            </a:r>
            <a:r>
              <a:rPr lang="en" sz="1600">
                <a:solidFill>
                  <a:srgbClr val="595959"/>
                </a:solidFill>
                <a:latin typeface="Questrial"/>
                <a:ea typeface="Questrial"/>
                <a:cs typeface="Questrial"/>
                <a:sym typeface="Questrial"/>
              </a:rPr>
              <a:t>89</a:t>
            </a:r>
            <a:r>
              <a:rPr b="0" i="0" lang="en" sz="1600" u="none" cap="none" strike="noStrike">
                <a:solidFill>
                  <a:srgbClr val="595959"/>
                </a:solidFill>
                <a:latin typeface="Questrial"/>
                <a:ea typeface="Questrial"/>
                <a:cs typeface="Questrial"/>
                <a:sym typeface="Questrial"/>
              </a:rPr>
              <a:t>% of all burglaries, over </a:t>
            </a:r>
            <a:r>
              <a:rPr lang="en" sz="1600">
                <a:solidFill>
                  <a:srgbClr val="595959"/>
                </a:solidFill>
                <a:latin typeface="Questrial"/>
                <a:ea typeface="Questrial"/>
                <a:cs typeface="Questrial"/>
                <a:sym typeface="Questrial"/>
              </a:rPr>
              <a:t>60%</a:t>
            </a:r>
            <a:r>
              <a:rPr b="0" i="0" lang="en" sz="1600" u="none" cap="none" strike="noStrike">
                <a:solidFill>
                  <a:srgbClr val="595959"/>
                </a:solidFill>
                <a:latin typeface="Questrial"/>
                <a:ea typeface="Questrial"/>
                <a:cs typeface="Questrial"/>
                <a:sym typeface="Questrial"/>
              </a:rPr>
              <a:t> of all reported rapes, and </a:t>
            </a:r>
            <a:r>
              <a:rPr lang="en" sz="1600">
                <a:solidFill>
                  <a:srgbClr val="595959"/>
                </a:solidFill>
                <a:latin typeface="Questrial"/>
                <a:ea typeface="Questrial"/>
                <a:cs typeface="Questrial"/>
                <a:sym typeface="Questrial"/>
              </a:rPr>
              <a:t>over</a:t>
            </a:r>
            <a:r>
              <a:rPr b="0" i="0" lang="en" sz="1600" u="none" cap="none" strike="noStrike">
                <a:solidFill>
                  <a:srgbClr val="595959"/>
                </a:solidFill>
                <a:latin typeface="Questrial"/>
                <a:ea typeface="Questrial"/>
                <a:cs typeface="Questrial"/>
                <a:sym typeface="Questrial"/>
              </a:rPr>
              <a:t> </a:t>
            </a:r>
            <a:r>
              <a:rPr lang="en" sz="1600">
                <a:solidFill>
                  <a:srgbClr val="595959"/>
                </a:solidFill>
                <a:latin typeface="Questrial"/>
                <a:ea typeface="Questrial"/>
                <a:cs typeface="Questrial"/>
                <a:sym typeface="Questrial"/>
              </a:rPr>
              <a:t>25% </a:t>
            </a:r>
            <a:r>
              <a:rPr b="0" i="0" lang="en" sz="1600" u="none" cap="none" strike="noStrike">
                <a:solidFill>
                  <a:srgbClr val="595959"/>
                </a:solidFill>
                <a:latin typeface="Questrial"/>
                <a:ea typeface="Questrial"/>
                <a:cs typeface="Questrial"/>
                <a:sym typeface="Questrial"/>
              </a:rPr>
              <a:t>of all murders went unsolved.</a:t>
            </a:r>
            <a:endParaRPr/>
          </a:p>
          <a:p>
            <a:pPr indent="-228600" lvl="1" marL="914400" marR="0" rtl="0" algn="l">
              <a:lnSpc>
                <a:spcPct val="100000"/>
              </a:lnSpc>
              <a:spcBef>
                <a:spcPts val="0"/>
              </a:spcBef>
              <a:spcAft>
                <a:spcPts val="0"/>
              </a:spcAft>
              <a:buClr>
                <a:srgbClr val="595959"/>
              </a:buClr>
              <a:buSzPts val="1600"/>
              <a:buFont typeface="Courier New"/>
              <a:buChar char="○"/>
            </a:pPr>
            <a:r>
              <a:rPr lang="en" sz="1600">
                <a:solidFill>
                  <a:srgbClr val="595959"/>
                </a:solidFill>
                <a:latin typeface="Questrial"/>
                <a:ea typeface="Questrial"/>
                <a:cs typeface="Questrial"/>
                <a:sym typeface="Questrial"/>
              </a:rPr>
              <a:t>35</a:t>
            </a:r>
            <a:r>
              <a:rPr b="0" i="0" lang="en" sz="1600" u="none" cap="none" strike="noStrike">
                <a:solidFill>
                  <a:srgbClr val="595959"/>
                </a:solidFill>
                <a:latin typeface="Questrial"/>
                <a:ea typeface="Questrial"/>
                <a:cs typeface="Questrial"/>
                <a:sym typeface="Questrial"/>
              </a:rPr>
              <a:t>% of those arrests are for youth under the age of 21</a:t>
            </a:r>
            <a:endParaRPr/>
          </a:p>
          <a:p>
            <a:pPr indent="-228600" lvl="2" marL="1371600" marR="0" rtl="0" algn="l">
              <a:lnSpc>
                <a:spcPct val="100000"/>
              </a:lnSpc>
              <a:spcBef>
                <a:spcPts val="0"/>
              </a:spcBef>
              <a:spcAft>
                <a:spcPts val="0"/>
              </a:spcAft>
              <a:buClr>
                <a:srgbClr val="595959"/>
              </a:buClr>
              <a:buSzPts val="1600"/>
              <a:buFont typeface="Arial"/>
              <a:buChar char="■"/>
            </a:pPr>
            <a:r>
              <a:rPr b="0" i="0" lang="en" sz="1600" u="none" cap="none" strike="noStrike">
                <a:solidFill>
                  <a:srgbClr val="595959"/>
                </a:solidFill>
                <a:latin typeface="Questrial"/>
                <a:ea typeface="Questrial"/>
                <a:cs typeface="Questrial"/>
                <a:sym typeface="Questrial"/>
              </a:rPr>
              <a:t>The State of Texas spends about $</a:t>
            </a:r>
            <a:r>
              <a:rPr lang="en" sz="1600">
                <a:solidFill>
                  <a:srgbClr val="595959"/>
                </a:solidFill>
                <a:latin typeface="Questrial"/>
                <a:ea typeface="Questrial"/>
                <a:cs typeface="Questrial"/>
                <a:sym typeface="Questrial"/>
              </a:rPr>
              <a:t>10,456</a:t>
            </a:r>
            <a:r>
              <a:rPr b="0" i="0" lang="en" sz="1600" u="none" cap="none" strike="noStrike">
                <a:solidFill>
                  <a:srgbClr val="595959"/>
                </a:solidFill>
                <a:latin typeface="Questrial"/>
                <a:ea typeface="Questrial"/>
                <a:cs typeface="Questrial"/>
                <a:sym typeface="Questrial"/>
              </a:rPr>
              <a:t> to educate one child for one year, ranked </a:t>
            </a:r>
            <a:r>
              <a:rPr lang="en" sz="1600">
                <a:solidFill>
                  <a:srgbClr val="595959"/>
                </a:solidFill>
                <a:latin typeface="Questrial"/>
                <a:ea typeface="Questrial"/>
                <a:cs typeface="Questrial"/>
                <a:sym typeface="Questrial"/>
              </a:rPr>
              <a:t>36</a:t>
            </a:r>
            <a:r>
              <a:rPr b="0" i="0" lang="en" sz="1600" u="none" cap="none" strike="noStrike">
                <a:solidFill>
                  <a:srgbClr val="595959"/>
                </a:solidFill>
                <a:latin typeface="Questrial"/>
                <a:ea typeface="Questrial"/>
                <a:cs typeface="Questrial"/>
                <a:sym typeface="Questrial"/>
              </a:rPr>
              <a:t>th in the Nation. T</a:t>
            </a:r>
            <a:r>
              <a:rPr lang="en" sz="1600">
                <a:solidFill>
                  <a:srgbClr val="595959"/>
                </a:solidFill>
                <a:latin typeface="Questrial"/>
                <a:ea typeface="Questrial"/>
                <a:cs typeface="Questrial"/>
                <a:sym typeface="Questrial"/>
              </a:rPr>
              <a:t>he state spends about $22,000 to </a:t>
            </a:r>
            <a:r>
              <a:rPr lang="en" sz="1600">
                <a:solidFill>
                  <a:srgbClr val="595959"/>
                </a:solidFill>
                <a:latin typeface="Questrial"/>
                <a:ea typeface="Questrial"/>
                <a:cs typeface="Questrial"/>
                <a:sym typeface="Questrial"/>
              </a:rPr>
              <a:t>incarcerate</a:t>
            </a:r>
            <a:r>
              <a:rPr lang="en" sz="1600">
                <a:solidFill>
                  <a:srgbClr val="595959"/>
                </a:solidFill>
                <a:latin typeface="Questrial"/>
                <a:ea typeface="Questrial"/>
                <a:cs typeface="Questrial"/>
                <a:sym typeface="Questrial"/>
              </a:rPr>
              <a:t> an individual for one year in a state penitentiary. </a:t>
            </a:r>
            <a:endParaRPr/>
          </a:p>
          <a:p>
            <a:pPr indent="-381000" lvl="0" marL="457200" marR="0" rtl="0" algn="l">
              <a:lnSpc>
                <a:spcPct val="100000"/>
              </a:lnSpc>
              <a:spcBef>
                <a:spcPts val="0"/>
              </a:spcBef>
              <a:spcAft>
                <a:spcPts val="0"/>
              </a:spcAft>
              <a:buClr>
                <a:srgbClr val="595959"/>
              </a:buClr>
              <a:buSzPts val="2400"/>
              <a:buFont typeface="Questrial"/>
              <a:buChar char="●"/>
            </a:pPr>
            <a:r>
              <a:rPr lang="en" sz="2400">
                <a:solidFill>
                  <a:srgbClr val="595959"/>
                </a:solidFill>
                <a:latin typeface="Questrial"/>
                <a:ea typeface="Questrial"/>
                <a:cs typeface="Questrial"/>
                <a:sym typeface="Questrial"/>
              </a:rPr>
              <a:t>84</a:t>
            </a:r>
            <a:r>
              <a:rPr b="0" i="0" lang="en" sz="2400" u="none" cap="none" strike="noStrike">
                <a:solidFill>
                  <a:srgbClr val="595959"/>
                </a:solidFill>
                <a:latin typeface="Questrial"/>
                <a:ea typeface="Questrial"/>
                <a:cs typeface="Questrial"/>
                <a:sym typeface="Questrial"/>
              </a:rPr>
              <a:t>% of Texans</a:t>
            </a:r>
            <a:r>
              <a:rPr lang="en" sz="2400">
                <a:solidFill>
                  <a:srgbClr val="595959"/>
                </a:solidFill>
                <a:latin typeface="Questrial"/>
                <a:ea typeface="Questrial"/>
                <a:cs typeface="Questrial"/>
                <a:sym typeface="Questrial"/>
              </a:rPr>
              <a:t> </a:t>
            </a:r>
            <a:r>
              <a:rPr b="0" i="0" lang="en" sz="2400" u="none" cap="none" strike="noStrike">
                <a:solidFill>
                  <a:srgbClr val="595959"/>
                </a:solidFill>
                <a:latin typeface="Questrial"/>
                <a:ea typeface="Questrial"/>
                <a:cs typeface="Questrial"/>
                <a:sym typeface="Questrial"/>
              </a:rPr>
              <a:t>think </a:t>
            </a:r>
            <a:r>
              <a:rPr lang="en" sz="2400">
                <a:solidFill>
                  <a:srgbClr val="595959"/>
                </a:solidFill>
                <a:latin typeface="Questrial"/>
                <a:ea typeface="Questrial"/>
                <a:cs typeface="Questrial"/>
                <a:sym typeface="Questrial"/>
              </a:rPr>
              <a:t>marijuana should be legalized either for medical or recreational purposes. </a:t>
            </a:r>
            <a:endParaRPr sz="2400"/>
          </a:p>
          <a:p>
            <a:pPr indent="0" lvl="0" marL="0" marR="0" rtl="0" algn="l">
              <a:lnSpc>
                <a:spcPct val="100000"/>
              </a:lnSpc>
              <a:spcBef>
                <a:spcPts val="0"/>
              </a:spcBef>
              <a:spcAft>
                <a:spcPts val="0"/>
              </a:spcAft>
              <a:buNone/>
            </a:pPr>
            <a:r>
              <a:t/>
            </a:r>
            <a:endParaRPr/>
          </a:p>
        </p:txBody>
      </p:sp>
      <p:pic>
        <p:nvPicPr>
          <p:cNvPr id="583" name="Google Shape;583;p85"/>
          <p:cNvPicPr preferRelativeResize="0"/>
          <p:nvPr/>
        </p:nvPicPr>
        <p:blipFill>
          <a:blip r:embed="rId3">
            <a:alphaModFix/>
          </a:blip>
          <a:stretch>
            <a:fillRect/>
          </a:stretch>
        </p:blipFill>
        <p:spPr>
          <a:xfrm>
            <a:off x="8021675" y="4039325"/>
            <a:ext cx="1028602" cy="10279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8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07407"/>
              </a:lnSpc>
              <a:spcBef>
                <a:spcPts val="0"/>
              </a:spcBef>
              <a:spcAft>
                <a:spcPts val="0"/>
              </a:spcAft>
              <a:buNone/>
            </a:pPr>
            <a:r>
              <a:rPr lang="en" sz="2700">
                <a:solidFill>
                  <a:schemeClr val="dk2"/>
                </a:solidFill>
                <a:latin typeface="Times New Roman"/>
                <a:ea typeface="Times New Roman"/>
                <a:cs typeface="Times New Roman"/>
                <a:sym typeface="Times New Roman"/>
              </a:rPr>
              <a:t>Facts and Myths- Cannabis Reform and the Opioid Crisis  </a:t>
            </a:r>
            <a:endParaRPr sz="2700"/>
          </a:p>
          <a:p>
            <a:pPr indent="0" lvl="0" marL="0" rtl="0" algn="l">
              <a:spcBef>
                <a:spcPts val="0"/>
              </a:spcBef>
              <a:spcAft>
                <a:spcPts val="0"/>
              </a:spcAft>
              <a:buNone/>
            </a:pPr>
            <a:r>
              <a:t/>
            </a:r>
            <a:endParaRPr sz="2700"/>
          </a:p>
        </p:txBody>
      </p:sp>
      <p:sp>
        <p:nvSpPr>
          <p:cNvPr id="589" name="Google Shape;589;p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“We already have a massive opioid crisis in this country, why would we want to allow another drug to become more easily available?”</a:t>
            </a:r>
            <a:endParaRPr/>
          </a:p>
          <a:p>
            <a:pPr indent="-342900" lvl="2" marL="1371600" rtl="0" algn="l">
              <a:spcBef>
                <a:spcPts val="0"/>
              </a:spcBef>
              <a:spcAft>
                <a:spcPts val="0"/>
              </a:spcAft>
              <a:buSzPts val="1800"/>
              <a:buChar char="■"/>
            </a:pPr>
            <a:r>
              <a:rPr lang="en" sz="1800" u="sng"/>
              <a:t>FACT</a:t>
            </a:r>
            <a:r>
              <a:rPr lang="en" sz="1800"/>
              <a:t>: 72,000 people died from drug overdoses in 2017. Roughly 66% of those deaths were linked to opioids. </a:t>
            </a:r>
            <a:endParaRPr sz="1800"/>
          </a:p>
          <a:p>
            <a:pPr indent="-342900" lvl="2" marL="1371600" rtl="0" algn="l">
              <a:spcBef>
                <a:spcPts val="0"/>
              </a:spcBef>
              <a:spcAft>
                <a:spcPts val="0"/>
              </a:spcAft>
              <a:buSzPts val="1800"/>
              <a:buChar char="■"/>
            </a:pPr>
            <a:r>
              <a:rPr lang="en" sz="1800" u="sng"/>
              <a:t>FACT: </a:t>
            </a:r>
            <a:r>
              <a:rPr lang="en" sz="1800"/>
              <a:t> States that have medical cannabis laws have roughly 25% lower </a:t>
            </a:r>
            <a:r>
              <a:rPr lang="en" sz="1800" u="sng"/>
              <a:t>opioid overdose</a:t>
            </a:r>
            <a:r>
              <a:rPr lang="en" sz="1800"/>
              <a:t> rates.</a:t>
            </a:r>
            <a:endParaRPr sz="1800"/>
          </a:p>
          <a:p>
            <a:pPr indent="-342900" lvl="2" marL="1371600" rtl="0" algn="l">
              <a:spcBef>
                <a:spcPts val="0"/>
              </a:spcBef>
              <a:spcAft>
                <a:spcPts val="0"/>
              </a:spcAft>
              <a:buSzPts val="1800"/>
              <a:buChar char="■"/>
            </a:pPr>
            <a:r>
              <a:rPr lang="en" sz="1800" u="sng"/>
              <a:t>FACT: </a:t>
            </a:r>
            <a:r>
              <a:rPr lang="en" sz="1800"/>
              <a:t>The easier the access to legal cannabis in general, the lower the rate of </a:t>
            </a:r>
            <a:r>
              <a:rPr lang="en" sz="1800" u="sng"/>
              <a:t>opioid prescribing</a:t>
            </a:r>
            <a:r>
              <a:rPr lang="en" sz="1800"/>
              <a:t>. </a:t>
            </a:r>
            <a:endParaRPr sz="1800"/>
          </a:p>
        </p:txBody>
      </p:sp>
      <p:pic>
        <p:nvPicPr>
          <p:cNvPr id="590" name="Google Shape;590;p86"/>
          <p:cNvPicPr preferRelativeResize="0"/>
          <p:nvPr/>
        </p:nvPicPr>
        <p:blipFill>
          <a:blip r:embed="rId3">
            <a:alphaModFix/>
          </a:blip>
          <a:stretch>
            <a:fillRect/>
          </a:stretch>
        </p:blipFill>
        <p:spPr>
          <a:xfrm>
            <a:off x="8021675" y="4039325"/>
            <a:ext cx="1028602" cy="10279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4" name="Shape 594"/>
        <p:cNvGrpSpPr/>
        <p:nvPr/>
      </p:nvGrpSpPr>
      <p:grpSpPr>
        <a:xfrm>
          <a:off x="0" y="0"/>
          <a:ext cx="0" cy="0"/>
          <a:chOff x="0" y="0"/>
          <a:chExt cx="0" cy="0"/>
        </a:xfrm>
      </p:grpSpPr>
      <p:sp>
        <p:nvSpPr>
          <p:cNvPr id="595" name="Google Shape;595;p8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07407"/>
              </a:lnSpc>
              <a:spcBef>
                <a:spcPts val="0"/>
              </a:spcBef>
              <a:spcAft>
                <a:spcPts val="0"/>
              </a:spcAft>
              <a:buClr>
                <a:schemeClr val="dk1"/>
              </a:buClr>
              <a:buSzPts val="1100"/>
              <a:buFont typeface="Arial"/>
              <a:buNone/>
            </a:pPr>
            <a:r>
              <a:rPr lang="en" sz="2700">
                <a:solidFill>
                  <a:schemeClr val="dk2"/>
                </a:solidFill>
                <a:latin typeface="Times New Roman"/>
                <a:ea typeface="Times New Roman"/>
                <a:cs typeface="Times New Roman"/>
                <a:sym typeface="Times New Roman"/>
              </a:rPr>
              <a:t>Facts and Myths- Cannabis Reform and Youth Access   </a:t>
            </a:r>
            <a:endParaRPr sz="2700"/>
          </a:p>
          <a:p>
            <a:pPr indent="0" lvl="0" marL="0" rtl="0" algn="l">
              <a:spcBef>
                <a:spcPts val="0"/>
              </a:spcBef>
              <a:spcAft>
                <a:spcPts val="0"/>
              </a:spcAft>
              <a:buNone/>
            </a:pPr>
            <a:r>
              <a:t/>
            </a:r>
            <a:endParaRPr/>
          </a:p>
        </p:txBody>
      </p:sp>
      <p:sp>
        <p:nvSpPr>
          <p:cNvPr id="596" name="Google Shape;596;p8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Teen marijuana use did not increase or declined in Washington state, California and Colorado after legalization occured. </a:t>
            </a:r>
            <a:endParaRPr/>
          </a:p>
          <a:p>
            <a:pPr indent="-342900" lvl="0" marL="457200" rtl="0" algn="l">
              <a:spcBef>
                <a:spcPts val="0"/>
              </a:spcBef>
              <a:spcAft>
                <a:spcPts val="0"/>
              </a:spcAft>
              <a:buSzPts val="1800"/>
              <a:buChar char="●"/>
            </a:pPr>
            <a:r>
              <a:rPr lang="en"/>
              <a:t>A meta-analysis of 55 studies has concluded that </a:t>
            </a:r>
            <a:r>
              <a:rPr lang="en"/>
              <a:t>adolescent marijuana use does not increase after a state legalizes cannabis. </a:t>
            </a:r>
            <a:endParaRPr/>
          </a:p>
          <a:p>
            <a:pPr indent="-342900" lvl="0" marL="457200" rtl="0" algn="l">
              <a:spcBef>
                <a:spcPts val="0"/>
              </a:spcBef>
              <a:spcAft>
                <a:spcPts val="0"/>
              </a:spcAft>
              <a:buSzPts val="1800"/>
              <a:buChar char="●"/>
            </a:pPr>
            <a:r>
              <a:rPr lang="en"/>
              <a:t>Regulated markets make youth access more difficult than the present model under prohibition. </a:t>
            </a:r>
            <a:endParaRPr/>
          </a:p>
          <a:p>
            <a:pPr indent="0" lvl="0" marL="457200" rtl="0" algn="l">
              <a:spcBef>
                <a:spcPts val="1600"/>
              </a:spcBef>
              <a:spcAft>
                <a:spcPts val="1600"/>
              </a:spcAft>
              <a:buNone/>
            </a:pPr>
            <a:r>
              <a:rPr lang="en"/>
              <a:t> </a:t>
            </a:r>
            <a:endParaRPr/>
          </a:p>
        </p:txBody>
      </p:sp>
      <p:pic>
        <p:nvPicPr>
          <p:cNvPr id="597" name="Google Shape;597;p87"/>
          <p:cNvPicPr preferRelativeResize="0"/>
          <p:nvPr/>
        </p:nvPicPr>
        <p:blipFill>
          <a:blip r:embed="rId3">
            <a:alphaModFix/>
          </a:blip>
          <a:stretch>
            <a:fillRect/>
          </a:stretch>
        </p:blipFill>
        <p:spPr>
          <a:xfrm>
            <a:off x="8021675" y="4039325"/>
            <a:ext cx="1028602" cy="10279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07407"/>
              </a:lnSpc>
              <a:spcBef>
                <a:spcPts val="0"/>
              </a:spcBef>
              <a:spcAft>
                <a:spcPts val="0"/>
              </a:spcAft>
              <a:buClr>
                <a:schemeClr val="dk2"/>
              </a:buClr>
              <a:buFont typeface="Times New Roman"/>
              <a:buNone/>
            </a:pPr>
            <a:r>
              <a:rPr i="0" lang="en" sz="5400" u="none" cap="none" strike="noStrike">
                <a:solidFill>
                  <a:schemeClr val="dk2"/>
                </a:solidFill>
                <a:latin typeface="Garamond"/>
                <a:ea typeface="Garamond"/>
                <a:cs typeface="Garamond"/>
                <a:sym typeface="Garamond"/>
              </a:rPr>
              <a:t>Individual Advocates </a:t>
            </a:r>
            <a:endParaRPr>
              <a:latin typeface="Garamond"/>
              <a:ea typeface="Garamond"/>
              <a:cs typeface="Garamond"/>
              <a:sym typeface="Garamond"/>
            </a:endParaRPr>
          </a:p>
        </p:txBody>
      </p:sp>
      <p:sp>
        <p:nvSpPr>
          <p:cNvPr id="246" name="Google Shape;246;p43"/>
          <p:cNvSpPr txBox="1"/>
          <p:nvPr>
            <p:ph idx="1" type="body"/>
          </p:nvPr>
        </p:nvSpPr>
        <p:spPr>
          <a:xfrm>
            <a:off x="366428" y="2439176"/>
            <a:ext cx="2532281" cy="1961371"/>
          </a:xfrm>
          <a:prstGeom prst="rect">
            <a:avLst/>
          </a:prstGeom>
          <a:solidFill>
            <a:srgbClr val="DDE2E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595959"/>
              </a:buClr>
              <a:buFont typeface="Arial"/>
              <a:buNone/>
            </a:pPr>
            <a:r>
              <a:rPr b="0" i="0" lang="en" sz="1600" u="none" cap="none" strike="noStrike">
                <a:solidFill>
                  <a:srgbClr val="595959"/>
                </a:solidFill>
                <a:latin typeface="Questrial"/>
                <a:ea typeface="Questrial"/>
                <a:cs typeface="Questrial"/>
                <a:sym typeface="Questrial"/>
              </a:rPr>
              <a:t>Advocacy is all about building relationships </a:t>
            </a:r>
            <a:endParaRPr/>
          </a:p>
          <a:p>
            <a:pPr indent="0" lvl="0" marL="0" marR="0" rtl="0" algn="l">
              <a:lnSpc>
                <a:spcPct val="100000"/>
              </a:lnSpc>
              <a:spcBef>
                <a:spcPts val="0"/>
              </a:spcBef>
              <a:spcAft>
                <a:spcPts val="0"/>
              </a:spcAft>
              <a:buClr>
                <a:srgbClr val="595959"/>
              </a:buClr>
              <a:buFont typeface="Arial"/>
              <a:buNone/>
            </a:pPr>
            <a:r>
              <a:rPr b="0" i="0" lang="en" sz="1600" u="none" cap="none" strike="noStrike">
                <a:solidFill>
                  <a:srgbClr val="595959"/>
                </a:solidFill>
                <a:latin typeface="Questrial"/>
                <a:ea typeface="Questrial"/>
                <a:cs typeface="Questrial"/>
                <a:sym typeface="Questrial"/>
              </a:rPr>
              <a:t>and effective </a:t>
            </a:r>
            <a:endParaRPr/>
          </a:p>
          <a:p>
            <a:pPr indent="0" lvl="0" marL="0" marR="0" rtl="0" algn="l">
              <a:lnSpc>
                <a:spcPct val="100000"/>
              </a:lnSpc>
              <a:spcBef>
                <a:spcPts val="0"/>
              </a:spcBef>
              <a:spcAft>
                <a:spcPts val="0"/>
              </a:spcAft>
              <a:buClr>
                <a:srgbClr val="595959"/>
              </a:buClr>
              <a:buFont typeface="Arial"/>
              <a:buNone/>
            </a:pPr>
            <a:r>
              <a:rPr b="0" i="0" lang="en" sz="1600" u="none" cap="none" strike="noStrike">
                <a:solidFill>
                  <a:srgbClr val="595959"/>
                </a:solidFill>
                <a:latin typeface="Questrial"/>
                <a:ea typeface="Questrial"/>
                <a:cs typeface="Questrial"/>
                <a:sym typeface="Questrial"/>
              </a:rPr>
              <a:t>communication </a:t>
            </a:r>
            <a:endParaRPr/>
          </a:p>
          <a:p>
            <a:pPr indent="0" lvl="0" marL="0" marR="0" rtl="0" algn="l">
              <a:lnSpc>
                <a:spcPct val="100000"/>
              </a:lnSpc>
              <a:spcBef>
                <a:spcPts val="0"/>
              </a:spcBef>
              <a:spcAft>
                <a:spcPts val="0"/>
              </a:spcAft>
              <a:buClr>
                <a:srgbClr val="595959"/>
              </a:buClr>
              <a:buFont typeface="Arial"/>
              <a:buNone/>
            </a:pPr>
            <a:r>
              <a:rPr b="0" i="0" lang="en" sz="1600" u="none" cap="none" strike="noStrike">
                <a:solidFill>
                  <a:srgbClr val="595959"/>
                </a:solidFill>
                <a:latin typeface="Questrial"/>
                <a:ea typeface="Questrial"/>
                <a:cs typeface="Questrial"/>
                <a:sym typeface="Questrial"/>
              </a:rPr>
              <a:t>(this includes listening </a:t>
            </a:r>
            <a:endParaRPr/>
          </a:p>
          <a:p>
            <a:pPr indent="0" lvl="0" marL="0" marR="0" rtl="0" algn="l">
              <a:lnSpc>
                <a:spcPct val="100000"/>
              </a:lnSpc>
              <a:spcBef>
                <a:spcPts val="0"/>
              </a:spcBef>
              <a:spcAft>
                <a:spcPts val="0"/>
              </a:spcAft>
              <a:buClr>
                <a:srgbClr val="595959"/>
              </a:buClr>
              <a:buFont typeface="Arial"/>
              <a:buNone/>
            </a:pPr>
            <a:r>
              <a:rPr b="0" i="0" lang="en" sz="1600" u="none" cap="none" strike="noStrike">
                <a:solidFill>
                  <a:srgbClr val="595959"/>
                </a:solidFill>
                <a:latin typeface="Questrial"/>
                <a:ea typeface="Questrial"/>
                <a:cs typeface="Questrial"/>
                <a:sym typeface="Questrial"/>
              </a:rPr>
              <a:t>and responding </a:t>
            </a:r>
            <a:endParaRPr/>
          </a:p>
          <a:p>
            <a:pPr indent="0" lvl="0" marL="0" marR="0" rtl="0" algn="l">
              <a:lnSpc>
                <a:spcPct val="100000"/>
              </a:lnSpc>
              <a:spcBef>
                <a:spcPts val="0"/>
              </a:spcBef>
              <a:spcAft>
                <a:spcPts val="0"/>
              </a:spcAft>
              <a:buClr>
                <a:srgbClr val="595959"/>
              </a:buClr>
              <a:buFont typeface="Arial"/>
              <a:buNone/>
            </a:pPr>
            <a:r>
              <a:rPr b="0" i="0" lang="en" sz="1600" u="none" cap="none" strike="noStrike">
                <a:solidFill>
                  <a:srgbClr val="595959"/>
                </a:solidFill>
                <a:latin typeface="Questrial"/>
                <a:ea typeface="Questrial"/>
                <a:cs typeface="Questrial"/>
                <a:sym typeface="Questrial"/>
              </a:rPr>
              <a:t>to concerns)</a:t>
            </a:r>
            <a:endParaRPr/>
          </a:p>
        </p:txBody>
      </p:sp>
      <p:sp>
        <p:nvSpPr>
          <p:cNvPr id="247" name="Google Shape;247;p43"/>
          <p:cNvSpPr/>
          <p:nvPr/>
        </p:nvSpPr>
        <p:spPr>
          <a:xfrm>
            <a:off x="369826" y="2419350"/>
            <a:ext cx="2528883" cy="1981199"/>
          </a:xfrm>
          <a:prstGeom prst="rect">
            <a:avLst/>
          </a:prstGeom>
          <a:noFill/>
          <a:ln cap="flat" cmpd="sng" w="28575">
            <a:solidFill>
              <a:srgbClr val="46568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pic>
        <p:nvPicPr>
          <p:cNvPr id="248" name="Google Shape;248;p43"/>
          <p:cNvPicPr preferRelativeResize="0"/>
          <p:nvPr/>
        </p:nvPicPr>
        <p:blipFill rotWithShape="1">
          <a:blip r:embed="rId3">
            <a:alphaModFix/>
          </a:blip>
          <a:srcRect b="0" l="0" r="0" t="0"/>
          <a:stretch/>
        </p:blipFill>
        <p:spPr>
          <a:xfrm>
            <a:off x="2667000" y="1123950"/>
            <a:ext cx="5772000" cy="2004900"/>
          </a:xfrm>
          <a:prstGeom prst="rect">
            <a:avLst/>
          </a:prstGeom>
          <a:noFill/>
          <a:ln>
            <a:noFill/>
          </a:ln>
        </p:spPr>
      </p:pic>
      <p:pic>
        <p:nvPicPr>
          <p:cNvPr id="249" name="Google Shape;249;p43"/>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1" name="Shape 601"/>
        <p:cNvGrpSpPr/>
        <p:nvPr/>
      </p:nvGrpSpPr>
      <p:grpSpPr>
        <a:xfrm>
          <a:off x="0" y="0"/>
          <a:ext cx="0" cy="0"/>
          <a:chOff x="0" y="0"/>
          <a:chExt cx="0" cy="0"/>
        </a:xfrm>
      </p:grpSpPr>
      <p:sp>
        <p:nvSpPr>
          <p:cNvPr id="602" name="Google Shape;602;p8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07407"/>
              </a:lnSpc>
              <a:spcBef>
                <a:spcPts val="0"/>
              </a:spcBef>
              <a:spcAft>
                <a:spcPts val="0"/>
              </a:spcAft>
              <a:buClr>
                <a:schemeClr val="dk1"/>
              </a:buClr>
              <a:buSzPts val="1100"/>
              <a:buFont typeface="Arial"/>
              <a:buNone/>
            </a:pPr>
            <a:r>
              <a:rPr lang="en" sz="2600">
                <a:solidFill>
                  <a:schemeClr val="dk2"/>
                </a:solidFill>
                <a:latin typeface="Times New Roman"/>
                <a:ea typeface="Times New Roman"/>
                <a:cs typeface="Times New Roman"/>
                <a:sym typeface="Times New Roman"/>
              </a:rPr>
              <a:t>Facts and Myths- Cannabis Reform and the Gateway Theory</a:t>
            </a:r>
            <a:r>
              <a:rPr lang="en" sz="2700">
                <a:solidFill>
                  <a:schemeClr val="dk2"/>
                </a:solidFill>
                <a:latin typeface="Times New Roman"/>
                <a:ea typeface="Times New Roman"/>
                <a:cs typeface="Times New Roman"/>
                <a:sym typeface="Times New Roman"/>
              </a:rPr>
              <a:t>   </a:t>
            </a:r>
            <a:endParaRPr sz="2700"/>
          </a:p>
          <a:p>
            <a:pPr indent="0" lvl="0" marL="0" rtl="0" algn="l">
              <a:spcBef>
                <a:spcPts val="0"/>
              </a:spcBef>
              <a:spcAft>
                <a:spcPts val="0"/>
              </a:spcAft>
              <a:buNone/>
            </a:pPr>
            <a:r>
              <a:t/>
            </a:r>
            <a:endParaRPr/>
          </a:p>
        </p:txBody>
      </p:sp>
      <p:sp>
        <p:nvSpPr>
          <p:cNvPr id="603" name="Google Shape;603;p8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t>FACT</a:t>
            </a:r>
            <a:r>
              <a:rPr b="1" lang="en" u="sng"/>
              <a:t>:</a:t>
            </a:r>
            <a:r>
              <a:rPr lang="en"/>
              <a:t> There is no proven gateway effect for cannabis. The use of cannabis does not systematically lead to the use of other, harder drugs. </a:t>
            </a:r>
            <a:endParaRPr/>
          </a:p>
          <a:p>
            <a:pPr indent="-342900" lvl="0" marL="457200" rtl="0" algn="l">
              <a:spcBef>
                <a:spcPts val="1600"/>
              </a:spcBef>
              <a:spcAft>
                <a:spcPts val="0"/>
              </a:spcAft>
              <a:buSzPts val="1800"/>
              <a:buChar char="●"/>
            </a:pPr>
            <a:r>
              <a:rPr lang="en"/>
              <a:t> Correlation does not equal causation.</a:t>
            </a:r>
            <a:endParaRPr/>
          </a:p>
          <a:p>
            <a:pPr indent="0" lvl="0" marL="0" rtl="0" algn="l">
              <a:spcBef>
                <a:spcPts val="1600"/>
              </a:spcBef>
              <a:spcAft>
                <a:spcPts val="0"/>
              </a:spcAft>
              <a:buNone/>
            </a:pPr>
            <a:r>
              <a:rPr lang="en"/>
              <a:t>Origins and Persistence of the Gateway </a:t>
            </a:r>
            <a:r>
              <a:rPr lang="en"/>
              <a:t>Theory</a:t>
            </a:r>
            <a:r>
              <a:rPr lang="en"/>
              <a:t>:</a:t>
            </a:r>
            <a:endParaRPr/>
          </a:p>
          <a:p>
            <a:pPr indent="-342900" lvl="0" marL="457200" rtl="0" algn="l">
              <a:spcBef>
                <a:spcPts val="1600"/>
              </a:spcBef>
              <a:spcAft>
                <a:spcPts val="0"/>
              </a:spcAft>
              <a:buSzPts val="1800"/>
              <a:buChar char="●"/>
            </a:pPr>
            <a:r>
              <a:rPr lang="en"/>
              <a:t>1925 Geneva Conference on Opium</a:t>
            </a:r>
            <a:endParaRPr/>
          </a:p>
          <a:p>
            <a:pPr indent="-342900" lvl="0" marL="457200" rtl="0" algn="l">
              <a:spcBef>
                <a:spcPts val="0"/>
              </a:spcBef>
              <a:spcAft>
                <a:spcPts val="0"/>
              </a:spcAft>
              <a:buSzPts val="1800"/>
              <a:buChar char="●"/>
            </a:pPr>
            <a:r>
              <a:rPr lang="en"/>
              <a:t>1937 Marihuana Tax Act</a:t>
            </a:r>
            <a:endParaRPr/>
          </a:p>
          <a:p>
            <a:pPr indent="-342900" lvl="0" marL="457200" rtl="0" algn="l">
              <a:spcBef>
                <a:spcPts val="0"/>
              </a:spcBef>
              <a:spcAft>
                <a:spcPts val="0"/>
              </a:spcAft>
              <a:buSzPts val="1800"/>
              <a:buChar char="●"/>
            </a:pPr>
            <a:r>
              <a:rPr lang="en"/>
              <a:t>1951 Boggs Act</a:t>
            </a:r>
            <a:endParaRPr/>
          </a:p>
          <a:p>
            <a:pPr indent="-342900" lvl="0" marL="457200" rtl="0" algn="l">
              <a:spcBef>
                <a:spcPts val="0"/>
              </a:spcBef>
              <a:spcAft>
                <a:spcPts val="0"/>
              </a:spcAft>
              <a:buSzPts val="1800"/>
              <a:buChar char="●"/>
            </a:pPr>
            <a:r>
              <a:rPr lang="en"/>
              <a:t>1982 Publication of “The Stepping-Stone Hypothesis”</a:t>
            </a:r>
            <a:endParaRPr/>
          </a:p>
        </p:txBody>
      </p:sp>
      <p:pic>
        <p:nvPicPr>
          <p:cNvPr id="604" name="Google Shape;604;p88"/>
          <p:cNvPicPr preferRelativeResize="0"/>
          <p:nvPr/>
        </p:nvPicPr>
        <p:blipFill>
          <a:blip r:embed="rId3">
            <a:alphaModFix/>
          </a:blip>
          <a:stretch>
            <a:fillRect/>
          </a:stretch>
        </p:blipFill>
        <p:spPr>
          <a:xfrm>
            <a:off x="8021675" y="4039325"/>
            <a:ext cx="1028602" cy="102797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89"/>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3600">
                <a:highlight>
                  <a:srgbClr val="FFFFFF"/>
                </a:highlight>
                <a:latin typeface="Garamond"/>
                <a:ea typeface="Garamond"/>
                <a:cs typeface="Garamond"/>
                <a:sym typeface="Garamond"/>
              </a:rPr>
              <a:t>Written Testimony Workshop</a:t>
            </a:r>
            <a:endParaRPr i="0" sz="3600" u="none" cap="none" strike="noStrike">
              <a:solidFill>
                <a:schemeClr val="dk2"/>
              </a:solidFill>
              <a:latin typeface="Garamond"/>
              <a:ea typeface="Garamond"/>
              <a:cs typeface="Garamond"/>
              <a:sym typeface="Garamond"/>
            </a:endParaRPr>
          </a:p>
        </p:txBody>
      </p:sp>
      <p:sp>
        <p:nvSpPr>
          <p:cNvPr id="610" name="Google Shape;610;p89"/>
          <p:cNvSpPr txBox="1"/>
          <p:nvPr>
            <p:ph idx="1" type="body"/>
          </p:nvPr>
        </p:nvSpPr>
        <p:spPr>
          <a:xfrm>
            <a:off x="604275" y="2418475"/>
            <a:ext cx="2563800" cy="1344900"/>
          </a:xfrm>
          <a:prstGeom prst="rect">
            <a:avLst/>
          </a:prstGeom>
          <a:noFill/>
          <a:ln>
            <a:noFill/>
          </a:ln>
        </p:spPr>
        <p:txBody>
          <a:bodyPr anchorCtr="0" anchor="t" bIns="91425" lIns="91425" spcFirstLastPara="1" rIns="91425" wrap="square" tIns="91425">
            <a:noAutofit/>
          </a:bodyPr>
          <a:lstStyle/>
          <a:p>
            <a:pPr indent="-133350" lvl="0" marL="0" rtl="0" algn="l">
              <a:spcBef>
                <a:spcPts val="0"/>
              </a:spcBef>
              <a:spcAft>
                <a:spcPts val="0"/>
              </a:spcAft>
              <a:buClr>
                <a:srgbClr val="595959"/>
              </a:buClr>
              <a:buSzPts val="2100"/>
              <a:buFont typeface="Garamond"/>
              <a:buChar char="•"/>
            </a:pPr>
            <a:r>
              <a:rPr lang="en" sz="2100">
                <a:latin typeface="Garamond"/>
                <a:ea typeface="Garamond"/>
                <a:cs typeface="Garamond"/>
                <a:sym typeface="Garamond"/>
              </a:rPr>
              <a:t>Select your topic</a:t>
            </a:r>
            <a:endParaRPr sz="2100">
              <a:latin typeface="Garamond"/>
              <a:ea typeface="Garamond"/>
              <a:cs typeface="Garamond"/>
              <a:sym typeface="Garamond"/>
            </a:endParaRPr>
          </a:p>
          <a:p>
            <a:pPr indent="-133350" lvl="0" marL="0" rtl="0" algn="l">
              <a:spcBef>
                <a:spcPts val="1600"/>
              </a:spcBef>
              <a:spcAft>
                <a:spcPts val="1600"/>
              </a:spcAft>
              <a:buClr>
                <a:srgbClr val="595959"/>
              </a:buClr>
              <a:buSzPts val="2100"/>
              <a:buFont typeface="Garamond"/>
              <a:buChar char="•"/>
            </a:pPr>
            <a:r>
              <a:rPr lang="en" sz="2100">
                <a:latin typeface="Garamond"/>
                <a:ea typeface="Garamond"/>
                <a:cs typeface="Garamond"/>
                <a:sym typeface="Garamond"/>
              </a:rPr>
              <a:t>Find reliable resources</a:t>
            </a:r>
            <a:endParaRPr sz="2200">
              <a:latin typeface="Garamond"/>
              <a:ea typeface="Garamond"/>
              <a:cs typeface="Garamond"/>
              <a:sym typeface="Garamond"/>
            </a:endParaRPr>
          </a:p>
        </p:txBody>
      </p:sp>
      <p:sp>
        <p:nvSpPr>
          <p:cNvPr id="611" name="Google Shape;611;p89"/>
          <p:cNvSpPr txBox="1"/>
          <p:nvPr/>
        </p:nvSpPr>
        <p:spPr>
          <a:xfrm>
            <a:off x="1569900" y="1119100"/>
            <a:ext cx="6004200" cy="10221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dk1"/>
                </a:solidFill>
                <a:highlight>
                  <a:srgbClr val="FFFFFF"/>
                </a:highlight>
                <a:latin typeface="Garamond"/>
                <a:ea typeface="Garamond"/>
                <a:cs typeface="Garamond"/>
                <a:sym typeface="Garamond"/>
              </a:rPr>
              <a:t>Break out into groups to work on crafting your compelling testimony</a:t>
            </a:r>
            <a:endParaRPr sz="2400"/>
          </a:p>
        </p:txBody>
      </p:sp>
      <p:sp>
        <p:nvSpPr>
          <p:cNvPr id="612" name="Google Shape;612;p89"/>
          <p:cNvSpPr txBox="1"/>
          <p:nvPr/>
        </p:nvSpPr>
        <p:spPr>
          <a:xfrm>
            <a:off x="3466850" y="2737775"/>
            <a:ext cx="2959200" cy="1151400"/>
          </a:xfrm>
          <a:prstGeom prst="rect">
            <a:avLst/>
          </a:prstGeom>
          <a:noFill/>
          <a:ln>
            <a:noFill/>
          </a:ln>
        </p:spPr>
        <p:txBody>
          <a:bodyPr anchorCtr="0" anchor="t" bIns="91425" lIns="91425" spcFirstLastPara="1" rIns="91425" wrap="square" tIns="91425">
            <a:noAutofit/>
          </a:bodyPr>
          <a:lstStyle/>
          <a:p>
            <a:pPr indent="-133350" lvl="0" marL="0" rtl="0" algn="l">
              <a:lnSpc>
                <a:spcPct val="115000"/>
              </a:lnSpc>
              <a:spcBef>
                <a:spcPts val="0"/>
              </a:spcBef>
              <a:spcAft>
                <a:spcPts val="0"/>
              </a:spcAft>
              <a:buClr>
                <a:schemeClr val="dk2"/>
              </a:buClr>
              <a:buSzPts val="2100"/>
              <a:buFont typeface="Garamond"/>
              <a:buChar char="•"/>
            </a:pPr>
            <a:r>
              <a:rPr lang="en" sz="2100">
                <a:solidFill>
                  <a:schemeClr val="dk2"/>
                </a:solidFill>
                <a:latin typeface="Garamond"/>
                <a:ea typeface="Garamond"/>
                <a:cs typeface="Garamond"/>
                <a:sym typeface="Garamond"/>
              </a:rPr>
              <a:t>Select your talking points</a:t>
            </a:r>
            <a:endParaRPr sz="2100">
              <a:solidFill>
                <a:schemeClr val="dk2"/>
              </a:solidFill>
              <a:latin typeface="Garamond"/>
              <a:ea typeface="Garamond"/>
              <a:cs typeface="Garamond"/>
              <a:sym typeface="Garamond"/>
            </a:endParaRPr>
          </a:p>
          <a:p>
            <a:pPr indent="-133350" lvl="0" marL="0" rtl="0" algn="l">
              <a:lnSpc>
                <a:spcPct val="115000"/>
              </a:lnSpc>
              <a:spcBef>
                <a:spcPts val="1600"/>
              </a:spcBef>
              <a:spcAft>
                <a:spcPts val="1600"/>
              </a:spcAft>
              <a:buClr>
                <a:schemeClr val="dk2"/>
              </a:buClr>
              <a:buSzPts val="2100"/>
              <a:buFont typeface="Garamond"/>
              <a:buChar char="•"/>
            </a:pPr>
            <a:r>
              <a:rPr lang="en" sz="2100">
                <a:solidFill>
                  <a:schemeClr val="dk2"/>
                </a:solidFill>
                <a:latin typeface="Garamond"/>
                <a:ea typeface="Garamond"/>
                <a:cs typeface="Garamond"/>
                <a:sym typeface="Garamond"/>
              </a:rPr>
              <a:t>Select your personal touch</a:t>
            </a:r>
            <a:endParaRPr/>
          </a:p>
        </p:txBody>
      </p:sp>
      <p:sp>
        <p:nvSpPr>
          <p:cNvPr id="613" name="Google Shape;613;p89"/>
          <p:cNvSpPr txBox="1"/>
          <p:nvPr/>
        </p:nvSpPr>
        <p:spPr>
          <a:xfrm>
            <a:off x="6669725" y="3073975"/>
            <a:ext cx="2563800" cy="1151400"/>
          </a:xfrm>
          <a:prstGeom prst="rect">
            <a:avLst/>
          </a:prstGeom>
          <a:noFill/>
          <a:ln>
            <a:noFill/>
          </a:ln>
        </p:spPr>
        <p:txBody>
          <a:bodyPr anchorCtr="0" anchor="t" bIns="91425" lIns="91425" spcFirstLastPara="1" rIns="91425" wrap="square" tIns="91425">
            <a:noAutofit/>
          </a:bodyPr>
          <a:lstStyle/>
          <a:p>
            <a:pPr indent="-133350" lvl="0" marL="0" rtl="0" algn="l">
              <a:lnSpc>
                <a:spcPct val="115000"/>
              </a:lnSpc>
              <a:spcBef>
                <a:spcPts val="0"/>
              </a:spcBef>
              <a:spcAft>
                <a:spcPts val="0"/>
              </a:spcAft>
              <a:buClr>
                <a:schemeClr val="dk2"/>
              </a:buClr>
              <a:buSzPts val="2100"/>
              <a:buFont typeface="Garamond"/>
              <a:buChar char="•"/>
            </a:pPr>
            <a:r>
              <a:rPr lang="en" sz="2100">
                <a:solidFill>
                  <a:schemeClr val="dk2"/>
                </a:solidFill>
                <a:latin typeface="Garamond"/>
                <a:ea typeface="Garamond"/>
                <a:cs typeface="Garamond"/>
                <a:sym typeface="Garamond"/>
              </a:rPr>
              <a:t>Write your testimony</a:t>
            </a:r>
            <a:endParaRPr sz="2200">
              <a:solidFill>
                <a:schemeClr val="dk2"/>
              </a:solidFill>
              <a:latin typeface="Garamond"/>
              <a:ea typeface="Garamond"/>
              <a:cs typeface="Garamond"/>
              <a:sym typeface="Garamond"/>
            </a:endParaRPr>
          </a:p>
          <a:p>
            <a:pPr indent="-139700" lvl="0" marL="0" rtl="0" algn="l">
              <a:lnSpc>
                <a:spcPct val="115000"/>
              </a:lnSpc>
              <a:spcBef>
                <a:spcPts val="1600"/>
              </a:spcBef>
              <a:spcAft>
                <a:spcPts val="1600"/>
              </a:spcAft>
              <a:buClr>
                <a:schemeClr val="dk2"/>
              </a:buClr>
              <a:buSzPts val="2200"/>
              <a:buFont typeface="Garamond"/>
              <a:buChar char="•"/>
            </a:pPr>
            <a:r>
              <a:rPr lang="en" sz="2200">
                <a:solidFill>
                  <a:schemeClr val="dk2"/>
                </a:solidFill>
                <a:latin typeface="Garamond"/>
                <a:ea typeface="Garamond"/>
                <a:cs typeface="Garamond"/>
                <a:sym typeface="Garamond"/>
              </a:rPr>
              <a:t>Share for feedback</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7" name="Shape 617"/>
        <p:cNvGrpSpPr/>
        <p:nvPr/>
      </p:nvGrpSpPr>
      <p:grpSpPr>
        <a:xfrm>
          <a:off x="0" y="0"/>
          <a:ext cx="0" cy="0"/>
          <a:chOff x="0" y="0"/>
          <a:chExt cx="0" cy="0"/>
        </a:xfrm>
      </p:grpSpPr>
      <p:sp>
        <p:nvSpPr>
          <p:cNvPr id="618" name="Google Shape;618;p90"/>
          <p:cNvSpPr txBox="1"/>
          <p:nvPr>
            <p:ph type="title"/>
          </p:nvPr>
        </p:nvSpPr>
        <p:spPr>
          <a:xfrm>
            <a:off x="311700" y="445025"/>
            <a:ext cx="8520600" cy="572700"/>
          </a:xfrm>
          <a:prstGeom prst="rect">
            <a:avLst/>
          </a:prstGeom>
          <a:noFill/>
          <a:ln>
            <a:noFill/>
          </a:ln>
        </p:spPr>
        <p:txBody>
          <a:bodyPr anchorCtr="0" anchor="b" bIns="91425" lIns="91425" spcFirstLastPara="1" rIns="91425" wrap="square" tIns="91425">
            <a:noAutofit/>
          </a:bodyPr>
          <a:lstStyle/>
          <a:p>
            <a:pPr indent="0" lvl="0" marL="0" marR="0" rtl="0" algn="ctr">
              <a:lnSpc>
                <a:spcPct val="107407"/>
              </a:lnSpc>
              <a:spcBef>
                <a:spcPts val="0"/>
              </a:spcBef>
              <a:spcAft>
                <a:spcPts val="0"/>
              </a:spcAft>
              <a:buClr>
                <a:schemeClr val="dk2"/>
              </a:buClr>
              <a:buFont typeface="Times New Roman"/>
              <a:buNone/>
            </a:pPr>
            <a:r>
              <a:rPr i="0" lang="en" sz="5400" u="none" cap="none" strike="noStrike">
                <a:solidFill>
                  <a:schemeClr val="dk2"/>
                </a:solidFill>
                <a:latin typeface="EB Garamond"/>
                <a:ea typeface="EB Garamond"/>
                <a:cs typeface="EB Garamond"/>
                <a:sym typeface="EB Garamond"/>
              </a:rPr>
              <a:t>Thank you for coming!</a:t>
            </a:r>
            <a:endParaRPr>
              <a:latin typeface="EB Garamond"/>
              <a:ea typeface="EB Garamond"/>
              <a:cs typeface="EB Garamond"/>
              <a:sym typeface="EB Garamond"/>
            </a:endParaRPr>
          </a:p>
        </p:txBody>
      </p:sp>
      <p:sp>
        <p:nvSpPr>
          <p:cNvPr id="619" name="Google Shape;619;p90"/>
          <p:cNvSpPr txBox="1"/>
          <p:nvPr>
            <p:ph idx="1" type="body"/>
          </p:nvPr>
        </p:nvSpPr>
        <p:spPr>
          <a:xfrm>
            <a:off x="851325" y="857025"/>
            <a:ext cx="7662600" cy="3401100"/>
          </a:xfrm>
          <a:prstGeom prst="rect">
            <a:avLst/>
          </a:prstGeom>
          <a:noFill/>
          <a:ln>
            <a:noFill/>
          </a:ln>
        </p:spPr>
        <p:txBody>
          <a:bodyPr anchorCtr="0" anchor="t" bIns="91425" lIns="91425" spcFirstLastPara="1" rIns="91425" wrap="square" tIns="91425">
            <a:noAutofit/>
          </a:bodyPr>
          <a:lstStyle/>
          <a:p>
            <a:pPr indent="-342900" lvl="0" marL="342900" marR="0" rtl="0" algn="ctr">
              <a:lnSpc>
                <a:spcPct val="100000"/>
              </a:lnSpc>
              <a:spcBef>
                <a:spcPts val="0"/>
              </a:spcBef>
              <a:spcAft>
                <a:spcPts val="0"/>
              </a:spcAft>
              <a:buClr>
                <a:srgbClr val="262626"/>
              </a:buClr>
              <a:buFont typeface="Arial"/>
              <a:buNone/>
            </a:pPr>
            <a:r>
              <a:rPr i="0" lang="en" sz="2400" u="none" cap="none" strike="noStrike">
                <a:solidFill>
                  <a:srgbClr val="000000"/>
                </a:solidFill>
                <a:latin typeface="EB Garamond"/>
                <a:ea typeface="EB Garamond"/>
                <a:cs typeface="EB Garamond"/>
                <a:sym typeface="EB Garamond"/>
              </a:rPr>
              <a:t>Contacts:</a:t>
            </a:r>
            <a:endParaRPr sz="2400">
              <a:solidFill>
                <a:srgbClr val="000000"/>
              </a:solidFill>
              <a:latin typeface="EB Garamond"/>
              <a:ea typeface="EB Garamond"/>
              <a:cs typeface="EB Garamond"/>
              <a:sym typeface="EB Garamond"/>
            </a:endParaRPr>
          </a:p>
          <a:p>
            <a:pPr indent="-342900" lvl="0" marL="342900" marR="0" rtl="0" algn="l">
              <a:lnSpc>
                <a:spcPct val="100000"/>
              </a:lnSpc>
              <a:spcBef>
                <a:spcPts val="0"/>
              </a:spcBef>
              <a:spcAft>
                <a:spcPts val="0"/>
              </a:spcAft>
              <a:buClr>
                <a:srgbClr val="262626"/>
              </a:buClr>
              <a:buFont typeface="Arial"/>
              <a:buNone/>
            </a:pPr>
            <a:r>
              <a:rPr b="1" i="0" lang="en" sz="2400" u="none" cap="none" strike="noStrike">
                <a:solidFill>
                  <a:srgbClr val="000000"/>
                </a:solidFill>
                <a:latin typeface="EB Garamond"/>
                <a:ea typeface="EB Garamond"/>
                <a:cs typeface="EB Garamond"/>
                <a:sym typeface="EB Garamond"/>
              </a:rPr>
              <a:t>Heather Fazio</a:t>
            </a:r>
            <a:r>
              <a:rPr i="0" lang="en" sz="2400" u="none" cap="none" strike="noStrike">
                <a:solidFill>
                  <a:srgbClr val="000000"/>
                </a:solidFill>
                <a:latin typeface="EB Garamond"/>
                <a:ea typeface="EB Garamond"/>
                <a:cs typeface="EB Garamond"/>
                <a:sym typeface="EB Garamond"/>
              </a:rPr>
              <a:t> </a:t>
            </a:r>
            <a:endParaRPr i="0" sz="2400" u="none" cap="none" strike="noStrike">
              <a:solidFill>
                <a:srgbClr val="000000"/>
              </a:solidFill>
              <a:latin typeface="EB Garamond"/>
              <a:ea typeface="EB Garamond"/>
              <a:cs typeface="EB Garamond"/>
              <a:sym typeface="EB Garamond"/>
            </a:endParaRPr>
          </a:p>
          <a:p>
            <a:pPr indent="-342900" lvl="0" marL="342900" marR="0" rtl="0" algn="l">
              <a:lnSpc>
                <a:spcPct val="100000"/>
              </a:lnSpc>
              <a:spcBef>
                <a:spcPts val="0"/>
              </a:spcBef>
              <a:spcAft>
                <a:spcPts val="0"/>
              </a:spcAft>
              <a:buClr>
                <a:srgbClr val="262626"/>
              </a:buClr>
              <a:buFont typeface="Arial"/>
              <a:buNone/>
            </a:pPr>
            <a:r>
              <a:rPr lang="en" sz="2400">
                <a:solidFill>
                  <a:srgbClr val="000000"/>
                </a:solidFill>
                <a:latin typeface="EB Garamond"/>
                <a:ea typeface="EB Garamond"/>
                <a:cs typeface="EB Garamond"/>
                <a:sym typeface="EB Garamond"/>
              </a:rPr>
              <a:t>HF</a:t>
            </a:r>
            <a:r>
              <a:rPr i="0" lang="en" sz="2400" u="none" cap="none" strike="noStrike">
                <a:solidFill>
                  <a:srgbClr val="000000"/>
                </a:solidFill>
                <a:latin typeface="EB Garamond"/>
                <a:ea typeface="EB Garamond"/>
                <a:cs typeface="EB Garamond"/>
                <a:sym typeface="EB Garamond"/>
              </a:rPr>
              <a:t>azio@</a:t>
            </a:r>
            <a:r>
              <a:rPr lang="en" sz="2400">
                <a:solidFill>
                  <a:srgbClr val="000000"/>
                </a:solidFill>
                <a:latin typeface="EB Garamond"/>
                <a:ea typeface="EB Garamond"/>
                <a:cs typeface="EB Garamond"/>
                <a:sym typeface="EB Garamond"/>
              </a:rPr>
              <a:t>TXMJPolicy</a:t>
            </a:r>
            <a:r>
              <a:rPr i="0" lang="en" sz="2400" u="none" cap="none" strike="noStrike">
                <a:solidFill>
                  <a:srgbClr val="000000"/>
                </a:solidFill>
                <a:latin typeface="EB Garamond"/>
                <a:ea typeface="EB Garamond"/>
                <a:cs typeface="EB Garamond"/>
                <a:sym typeface="EB Garamond"/>
              </a:rPr>
              <a:t>.org</a:t>
            </a:r>
            <a:endParaRPr sz="2400">
              <a:solidFill>
                <a:srgbClr val="000000"/>
              </a:solidFill>
              <a:latin typeface="EB Garamond"/>
              <a:ea typeface="EB Garamond"/>
              <a:cs typeface="EB Garamond"/>
              <a:sym typeface="EB Garamond"/>
            </a:endParaRPr>
          </a:p>
          <a:p>
            <a:pPr indent="-342900" lvl="0" marL="342900" marR="0" rtl="0" algn="r">
              <a:lnSpc>
                <a:spcPct val="100000"/>
              </a:lnSpc>
              <a:spcBef>
                <a:spcPts val="0"/>
              </a:spcBef>
              <a:spcAft>
                <a:spcPts val="0"/>
              </a:spcAft>
              <a:buClr>
                <a:srgbClr val="262626"/>
              </a:buClr>
              <a:buFont typeface="Arial"/>
              <a:buNone/>
            </a:pPr>
            <a:r>
              <a:rPr b="1" lang="en" sz="2400">
                <a:solidFill>
                  <a:srgbClr val="000000"/>
                </a:solidFill>
                <a:latin typeface="EB Garamond"/>
                <a:ea typeface="EB Garamond"/>
                <a:cs typeface="EB Garamond"/>
                <a:sym typeface="EB Garamond"/>
              </a:rPr>
              <a:t>Jax Finkel</a:t>
            </a:r>
            <a:endParaRPr i="0" sz="2400" u="none" cap="none" strike="noStrike">
              <a:solidFill>
                <a:srgbClr val="000000"/>
              </a:solidFill>
              <a:latin typeface="EB Garamond"/>
              <a:ea typeface="EB Garamond"/>
              <a:cs typeface="EB Garamond"/>
              <a:sym typeface="EB Garamond"/>
            </a:endParaRPr>
          </a:p>
          <a:p>
            <a:pPr indent="-342900" lvl="0" marL="342900" marR="0" rtl="0" algn="r">
              <a:lnSpc>
                <a:spcPct val="100000"/>
              </a:lnSpc>
              <a:spcBef>
                <a:spcPts val="0"/>
              </a:spcBef>
              <a:spcAft>
                <a:spcPts val="0"/>
              </a:spcAft>
              <a:buClr>
                <a:srgbClr val="262626"/>
              </a:buClr>
              <a:buFont typeface="Arial"/>
              <a:buNone/>
            </a:pPr>
            <a:r>
              <a:rPr lang="en" sz="2400">
                <a:solidFill>
                  <a:srgbClr val="000000"/>
                </a:solidFill>
                <a:latin typeface="EB Garamond"/>
                <a:ea typeface="EB Garamond"/>
                <a:cs typeface="EB Garamond"/>
                <a:sym typeface="EB Garamond"/>
              </a:rPr>
              <a:t>J</a:t>
            </a:r>
            <a:r>
              <a:rPr lang="en" sz="2400">
                <a:solidFill>
                  <a:srgbClr val="000000"/>
                </a:solidFill>
                <a:latin typeface="EB Garamond"/>
                <a:ea typeface="EB Garamond"/>
                <a:cs typeface="EB Garamond"/>
                <a:sym typeface="EB Garamond"/>
              </a:rPr>
              <a:t>ax@TexasNORML.org</a:t>
            </a:r>
            <a:endParaRPr sz="2400">
              <a:solidFill>
                <a:srgbClr val="000000"/>
              </a:solidFill>
              <a:latin typeface="EB Garamond"/>
              <a:ea typeface="EB Garamond"/>
              <a:cs typeface="EB Garamond"/>
              <a:sym typeface="EB Garamond"/>
            </a:endParaRPr>
          </a:p>
          <a:p>
            <a:pPr indent="-342900" lvl="0" marL="342900" marR="0" rtl="0" algn="l">
              <a:lnSpc>
                <a:spcPct val="100000"/>
              </a:lnSpc>
              <a:spcBef>
                <a:spcPts val="0"/>
              </a:spcBef>
              <a:spcAft>
                <a:spcPts val="0"/>
              </a:spcAft>
              <a:buClr>
                <a:srgbClr val="262626"/>
              </a:buClr>
              <a:buFont typeface="Arial"/>
              <a:buNone/>
            </a:pPr>
            <a:r>
              <a:rPr b="1" lang="en" sz="2400">
                <a:solidFill>
                  <a:srgbClr val="000000"/>
                </a:solidFill>
                <a:latin typeface="EB Garamond"/>
                <a:ea typeface="EB Garamond"/>
                <a:cs typeface="EB Garamond"/>
                <a:sym typeface="EB Garamond"/>
              </a:rPr>
              <a:t>John Baucum</a:t>
            </a:r>
            <a:r>
              <a:rPr lang="en" sz="2400">
                <a:solidFill>
                  <a:srgbClr val="000000"/>
                </a:solidFill>
                <a:latin typeface="EB Garamond"/>
                <a:ea typeface="EB Garamond"/>
                <a:cs typeface="EB Garamond"/>
                <a:sym typeface="EB Garamond"/>
              </a:rPr>
              <a:t> </a:t>
            </a:r>
            <a:endParaRPr sz="2400">
              <a:solidFill>
                <a:srgbClr val="000000"/>
              </a:solidFill>
              <a:latin typeface="EB Garamond"/>
              <a:ea typeface="EB Garamond"/>
              <a:cs typeface="EB Garamond"/>
              <a:sym typeface="EB Garamond"/>
            </a:endParaRPr>
          </a:p>
          <a:p>
            <a:pPr indent="-342900" lvl="0" marL="342900" marR="0" rtl="0" algn="l">
              <a:lnSpc>
                <a:spcPct val="100000"/>
              </a:lnSpc>
              <a:spcBef>
                <a:spcPts val="0"/>
              </a:spcBef>
              <a:spcAft>
                <a:spcPts val="0"/>
              </a:spcAft>
              <a:buClr>
                <a:srgbClr val="262626"/>
              </a:buClr>
              <a:buFont typeface="Arial"/>
              <a:buNone/>
            </a:pPr>
            <a:r>
              <a:rPr lang="en" sz="2400">
                <a:solidFill>
                  <a:srgbClr val="000000"/>
                </a:solidFill>
                <a:highlight>
                  <a:srgbClr val="FFFFFF"/>
                </a:highlight>
                <a:latin typeface="EB Garamond"/>
                <a:ea typeface="EB Garamond"/>
                <a:cs typeface="EB Garamond"/>
                <a:sym typeface="EB Garamond"/>
              </a:rPr>
              <a:t>JohnB@RAMPGOP.org</a:t>
            </a:r>
            <a:endParaRPr sz="2400">
              <a:solidFill>
                <a:srgbClr val="000000"/>
              </a:solidFill>
              <a:highlight>
                <a:srgbClr val="FFFFFF"/>
              </a:highlight>
              <a:latin typeface="EB Garamond"/>
              <a:ea typeface="EB Garamond"/>
              <a:cs typeface="EB Garamond"/>
              <a:sym typeface="EB Garamond"/>
            </a:endParaRPr>
          </a:p>
          <a:p>
            <a:pPr indent="-342900" lvl="0" marL="342900" marR="0" rtl="0" algn="r">
              <a:lnSpc>
                <a:spcPct val="100000"/>
              </a:lnSpc>
              <a:spcBef>
                <a:spcPts val="0"/>
              </a:spcBef>
              <a:spcAft>
                <a:spcPts val="0"/>
              </a:spcAft>
              <a:buClr>
                <a:srgbClr val="262626"/>
              </a:buClr>
              <a:buFont typeface="Arial"/>
              <a:buNone/>
            </a:pPr>
            <a:r>
              <a:rPr b="1" lang="en" sz="2400">
                <a:solidFill>
                  <a:srgbClr val="000000"/>
                </a:solidFill>
                <a:highlight>
                  <a:srgbClr val="FFFFFF"/>
                </a:highlight>
                <a:latin typeface="EB Garamond"/>
                <a:ea typeface="EB Garamond"/>
                <a:cs typeface="EB Garamond"/>
                <a:sym typeface="EB Garamond"/>
              </a:rPr>
              <a:t>Carlos Caro</a:t>
            </a:r>
            <a:r>
              <a:rPr lang="en" sz="2400">
                <a:solidFill>
                  <a:srgbClr val="000000"/>
                </a:solidFill>
                <a:highlight>
                  <a:srgbClr val="FFFFFF"/>
                </a:highlight>
                <a:latin typeface="EB Garamond"/>
                <a:ea typeface="EB Garamond"/>
                <a:cs typeface="EB Garamond"/>
                <a:sym typeface="EB Garamond"/>
              </a:rPr>
              <a:t> </a:t>
            </a:r>
            <a:endParaRPr sz="2400">
              <a:solidFill>
                <a:srgbClr val="000000"/>
              </a:solidFill>
              <a:highlight>
                <a:srgbClr val="FFFFFF"/>
              </a:highlight>
              <a:latin typeface="EB Garamond"/>
              <a:ea typeface="EB Garamond"/>
              <a:cs typeface="EB Garamond"/>
              <a:sym typeface="EB Garamond"/>
            </a:endParaRPr>
          </a:p>
          <a:p>
            <a:pPr indent="-342900" lvl="0" marL="342900" marR="0" rtl="0" algn="r">
              <a:lnSpc>
                <a:spcPct val="100000"/>
              </a:lnSpc>
              <a:spcBef>
                <a:spcPts val="0"/>
              </a:spcBef>
              <a:spcAft>
                <a:spcPts val="0"/>
              </a:spcAft>
              <a:buClr>
                <a:srgbClr val="262626"/>
              </a:buClr>
              <a:buFont typeface="Arial"/>
              <a:buNone/>
            </a:pPr>
            <a:r>
              <a:rPr lang="en" sz="2400">
                <a:solidFill>
                  <a:srgbClr val="000000"/>
                </a:solidFill>
                <a:highlight>
                  <a:srgbClr val="FFFFFF"/>
                </a:highlight>
                <a:latin typeface="EB Garamond"/>
                <a:ea typeface="EB Garamond"/>
                <a:cs typeface="EB Garamond"/>
                <a:sym typeface="EB Garamond"/>
              </a:rPr>
              <a:t>Secretary@InformedTexas.org</a:t>
            </a:r>
            <a:endParaRPr sz="2400">
              <a:solidFill>
                <a:srgbClr val="000000"/>
              </a:solidFill>
              <a:highlight>
                <a:srgbClr val="FFFFFF"/>
              </a:highlight>
              <a:latin typeface="EB Garamond"/>
              <a:ea typeface="EB Garamond"/>
              <a:cs typeface="EB Garamond"/>
              <a:sym typeface="EB Garamond"/>
            </a:endParaRPr>
          </a:p>
        </p:txBody>
      </p:sp>
      <p:sp>
        <p:nvSpPr>
          <p:cNvPr id="620" name="Google Shape;620;p90"/>
          <p:cNvSpPr txBox="1"/>
          <p:nvPr/>
        </p:nvSpPr>
        <p:spPr>
          <a:xfrm>
            <a:off x="242425" y="4447875"/>
            <a:ext cx="8685000" cy="708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dk1"/>
                </a:solidFill>
                <a:highlight>
                  <a:srgbClr val="FFFFFF"/>
                </a:highlight>
                <a:latin typeface="EB Garamond"/>
                <a:ea typeface="EB Garamond"/>
                <a:cs typeface="EB Garamond"/>
                <a:sym typeface="EB Garamond"/>
              </a:rPr>
              <a:t>After Social:</a:t>
            </a:r>
            <a:r>
              <a:rPr lang="en" sz="2400">
                <a:solidFill>
                  <a:schemeClr val="dk1"/>
                </a:solidFill>
                <a:highlight>
                  <a:srgbClr val="FFFFFF"/>
                </a:highlight>
                <a:latin typeface="EB Garamond"/>
                <a:ea typeface="EB Garamond"/>
                <a:cs typeface="EB Garamond"/>
                <a:sym typeface="EB Garamond"/>
              </a:rPr>
              <a:t> Brick Oven Austin (1209 Red River, Austin, TX)</a:t>
            </a:r>
            <a:endParaRPr sz="2400">
              <a:latin typeface="EB Garamond"/>
              <a:ea typeface="EB Garamond"/>
              <a:cs typeface="EB Garamond"/>
              <a:sym typeface="EB Garamond"/>
            </a:endParaRPr>
          </a:p>
        </p:txBody>
      </p:sp>
      <p:cxnSp>
        <p:nvCxnSpPr>
          <p:cNvPr id="621" name="Google Shape;621;p90"/>
          <p:cNvCxnSpPr/>
          <p:nvPr/>
        </p:nvCxnSpPr>
        <p:spPr>
          <a:xfrm>
            <a:off x="1705200" y="4332000"/>
            <a:ext cx="5733600" cy="420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3" name="Shape 253"/>
        <p:cNvGrpSpPr/>
        <p:nvPr/>
      </p:nvGrpSpPr>
      <p:grpSpPr>
        <a:xfrm>
          <a:off x="0" y="0"/>
          <a:ext cx="0" cy="0"/>
          <a:chOff x="0" y="0"/>
          <a:chExt cx="0" cy="0"/>
        </a:xfrm>
      </p:grpSpPr>
      <p:sp>
        <p:nvSpPr>
          <p:cNvPr id="254" name="Google Shape;254;p44"/>
          <p:cNvSpPr txBox="1"/>
          <p:nvPr>
            <p:ph type="title"/>
          </p:nvPr>
        </p:nvSpPr>
        <p:spPr>
          <a:xfrm>
            <a:off x="513225" y="1617928"/>
            <a:ext cx="8229600" cy="857400"/>
          </a:xfrm>
          <a:prstGeom prst="rect">
            <a:avLst/>
          </a:prstGeom>
          <a:noFill/>
          <a:ln>
            <a:noFill/>
          </a:ln>
        </p:spPr>
        <p:txBody>
          <a:bodyPr anchorCtr="0" anchor="b" bIns="91425" lIns="91425" spcFirstLastPara="1" rIns="91425" wrap="square" tIns="91425">
            <a:noAutofit/>
          </a:bodyPr>
          <a:lstStyle/>
          <a:p>
            <a:pPr indent="0" lvl="0" marL="0" marR="0" rtl="0" algn="ctr">
              <a:lnSpc>
                <a:spcPct val="107407"/>
              </a:lnSpc>
              <a:spcBef>
                <a:spcPts val="0"/>
              </a:spcBef>
              <a:spcAft>
                <a:spcPts val="0"/>
              </a:spcAft>
              <a:buClr>
                <a:schemeClr val="dk2"/>
              </a:buClr>
              <a:buFont typeface="Times New Roman"/>
              <a:buNone/>
            </a:pPr>
            <a:r>
              <a:rPr b="1" i="0" lang="en" sz="6000" u="none" cap="none" strike="noStrike">
                <a:solidFill>
                  <a:schemeClr val="dk2"/>
                </a:solidFill>
                <a:latin typeface="EB Garamond"/>
                <a:ea typeface="EB Garamond"/>
                <a:cs typeface="EB Garamond"/>
                <a:sym typeface="EB Garamond"/>
              </a:rPr>
              <a:t>Where are we now?</a:t>
            </a:r>
            <a:endParaRPr b="1">
              <a:latin typeface="EB Garamond"/>
              <a:ea typeface="EB Garamond"/>
              <a:cs typeface="EB Garamond"/>
              <a:sym typeface="EB Garamond"/>
            </a:endParaRPr>
          </a:p>
        </p:txBody>
      </p:sp>
      <p:pic>
        <p:nvPicPr>
          <p:cNvPr id="255" name="Google Shape;255;p44"/>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45"/>
          <p:cNvSpPr txBox="1"/>
          <p:nvPr/>
        </p:nvSpPr>
        <p:spPr>
          <a:xfrm>
            <a:off x="0" y="0"/>
            <a:ext cx="9144000" cy="7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rgbClr val="005152"/>
                </a:solidFill>
                <a:latin typeface="Garamond"/>
                <a:ea typeface="Garamond"/>
                <a:cs typeface="Garamond"/>
                <a:sym typeface="Garamond"/>
              </a:rPr>
              <a:t>Texas Compassionate Use Program </a:t>
            </a:r>
            <a:endParaRPr sz="4000">
              <a:solidFill>
                <a:srgbClr val="005152"/>
              </a:solidFill>
              <a:latin typeface="Garamond"/>
              <a:ea typeface="Garamond"/>
              <a:cs typeface="Garamond"/>
              <a:sym typeface="Garamond"/>
            </a:endParaRPr>
          </a:p>
        </p:txBody>
      </p:sp>
      <p:pic>
        <p:nvPicPr>
          <p:cNvPr id="262" name="Google Shape;262;p45"/>
          <p:cNvPicPr preferRelativeResize="0"/>
          <p:nvPr/>
        </p:nvPicPr>
        <p:blipFill rotWithShape="1">
          <a:blip r:embed="rId3">
            <a:alphaModFix/>
          </a:blip>
          <a:srcRect b="20309" l="0" r="0" t="7053"/>
          <a:stretch/>
        </p:blipFill>
        <p:spPr>
          <a:xfrm>
            <a:off x="1985688" y="636225"/>
            <a:ext cx="5095925" cy="1747556"/>
          </a:xfrm>
          <a:prstGeom prst="rect">
            <a:avLst/>
          </a:prstGeom>
          <a:noFill/>
          <a:ln>
            <a:noFill/>
          </a:ln>
        </p:spPr>
      </p:pic>
      <p:sp>
        <p:nvSpPr>
          <p:cNvPr id="263" name="Google Shape;263;p45"/>
          <p:cNvSpPr txBox="1"/>
          <p:nvPr/>
        </p:nvSpPr>
        <p:spPr>
          <a:xfrm>
            <a:off x="2518700" y="2509594"/>
            <a:ext cx="4029900" cy="994200"/>
          </a:xfrm>
          <a:prstGeom prst="rect">
            <a:avLst/>
          </a:prstGeom>
          <a:solidFill>
            <a:srgbClr val="D0DEEF"/>
          </a:solid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Garamond"/>
                <a:ea typeface="Garamond"/>
                <a:cs typeface="Garamond"/>
                <a:sym typeface="Garamond"/>
              </a:rPr>
              <a:t>Signed by Governor Abbott</a:t>
            </a:r>
            <a:endParaRPr sz="2400">
              <a:latin typeface="Garamond"/>
              <a:ea typeface="Garamond"/>
              <a:cs typeface="Garamond"/>
              <a:sym typeface="Garamond"/>
            </a:endParaRPr>
          </a:p>
          <a:p>
            <a:pPr indent="0" lvl="0" marL="0" rtl="0" algn="ctr">
              <a:spcBef>
                <a:spcPts val="0"/>
              </a:spcBef>
              <a:spcAft>
                <a:spcPts val="0"/>
              </a:spcAft>
              <a:buNone/>
            </a:pPr>
            <a:r>
              <a:rPr lang="en" sz="2400">
                <a:latin typeface="Garamond"/>
                <a:ea typeface="Garamond"/>
                <a:cs typeface="Garamond"/>
                <a:sym typeface="Garamond"/>
              </a:rPr>
              <a:t>June 1st, 2015</a:t>
            </a:r>
            <a:endParaRPr sz="2400">
              <a:latin typeface="Garamond"/>
              <a:ea typeface="Garamond"/>
              <a:cs typeface="Garamond"/>
              <a:sym typeface="Garamond"/>
            </a:endParaRPr>
          </a:p>
        </p:txBody>
      </p:sp>
      <p:sp>
        <p:nvSpPr>
          <p:cNvPr id="264" name="Google Shape;264;p45"/>
          <p:cNvSpPr txBox="1"/>
          <p:nvPr/>
        </p:nvSpPr>
        <p:spPr>
          <a:xfrm>
            <a:off x="1254950" y="3645525"/>
            <a:ext cx="6557400" cy="1392000"/>
          </a:xfrm>
          <a:prstGeom prst="rect">
            <a:avLst/>
          </a:prstGeom>
          <a:noFill/>
          <a:ln cap="flat" cmpd="sng" w="9525">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Garamond"/>
              <a:buChar char="●"/>
            </a:pPr>
            <a:r>
              <a:rPr lang="en" sz="1700">
                <a:highlight>
                  <a:srgbClr val="FFFFFF"/>
                </a:highlight>
                <a:latin typeface="Garamond"/>
                <a:ea typeface="Garamond"/>
                <a:cs typeface="Garamond"/>
                <a:sym typeface="Garamond"/>
              </a:rPr>
              <a:t>Authored by Republicans in both the state House and Senate</a:t>
            </a:r>
            <a:endParaRPr sz="1700">
              <a:highlight>
                <a:srgbClr val="FFFFFF"/>
              </a:highlight>
              <a:latin typeface="Garamond"/>
              <a:ea typeface="Garamond"/>
              <a:cs typeface="Garamond"/>
              <a:sym typeface="Garamond"/>
            </a:endParaRPr>
          </a:p>
          <a:p>
            <a:pPr indent="-336550" lvl="0" marL="457200" rtl="0" algn="l">
              <a:spcBef>
                <a:spcPts val="0"/>
              </a:spcBef>
              <a:spcAft>
                <a:spcPts val="0"/>
              </a:spcAft>
              <a:buSzPts val="1700"/>
              <a:buFont typeface="Garamond"/>
              <a:buChar char="●"/>
            </a:pPr>
            <a:r>
              <a:rPr lang="en" sz="1700">
                <a:highlight>
                  <a:srgbClr val="FFFFFF"/>
                </a:highlight>
                <a:latin typeface="Garamond"/>
                <a:ea typeface="Garamond"/>
                <a:cs typeface="Garamond"/>
                <a:sym typeface="Garamond"/>
              </a:rPr>
              <a:t>Passed out of the Senate 30-1</a:t>
            </a:r>
            <a:endParaRPr sz="1700">
              <a:highlight>
                <a:srgbClr val="FFFFFF"/>
              </a:highlight>
              <a:latin typeface="Garamond"/>
              <a:ea typeface="Garamond"/>
              <a:cs typeface="Garamond"/>
              <a:sym typeface="Garamond"/>
            </a:endParaRPr>
          </a:p>
          <a:p>
            <a:pPr indent="-336550" lvl="0" marL="457200" rtl="0" algn="l">
              <a:spcBef>
                <a:spcPts val="0"/>
              </a:spcBef>
              <a:spcAft>
                <a:spcPts val="0"/>
              </a:spcAft>
              <a:buSzPts val="1700"/>
              <a:buFont typeface="Garamond"/>
              <a:buChar char="●"/>
            </a:pPr>
            <a:r>
              <a:rPr lang="en" sz="1700">
                <a:highlight>
                  <a:srgbClr val="FFFFFF"/>
                </a:highlight>
                <a:latin typeface="Garamond"/>
                <a:ea typeface="Garamond"/>
                <a:cs typeface="Garamond"/>
                <a:sym typeface="Garamond"/>
              </a:rPr>
              <a:t>Passed out of the House with more than a super majority</a:t>
            </a:r>
            <a:endParaRPr sz="1700">
              <a:highlight>
                <a:srgbClr val="FFFFFF"/>
              </a:highlight>
              <a:latin typeface="Garamond"/>
              <a:ea typeface="Garamond"/>
              <a:cs typeface="Garamond"/>
              <a:sym typeface="Garamond"/>
            </a:endParaRPr>
          </a:p>
          <a:p>
            <a:pPr indent="-336550" lvl="0" marL="457200" rtl="0" algn="l">
              <a:spcBef>
                <a:spcPts val="0"/>
              </a:spcBef>
              <a:spcAft>
                <a:spcPts val="0"/>
              </a:spcAft>
              <a:buSzPts val="1700"/>
              <a:buFont typeface="Garamond"/>
              <a:buChar char="●"/>
            </a:pPr>
            <a:r>
              <a:rPr lang="en" sz="1700">
                <a:highlight>
                  <a:srgbClr val="FFFFFF"/>
                </a:highlight>
                <a:latin typeface="Garamond"/>
                <a:ea typeface="Garamond"/>
                <a:cs typeface="Garamond"/>
                <a:sym typeface="Garamond"/>
              </a:rPr>
              <a:t>Regulation and licensing overseen by the Department of Public Safety</a:t>
            </a:r>
            <a:endParaRPr sz="1700">
              <a:highlight>
                <a:srgbClr val="FFFFFF"/>
              </a:highlight>
              <a:latin typeface="Garamond"/>
              <a:ea typeface="Garamond"/>
              <a:cs typeface="Garamond"/>
              <a:sym typeface="Garamond"/>
            </a:endParaRPr>
          </a:p>
        </p:txBody>
      </p:sp>
      <p:pic>
        <p:nvPicPr>
          <p:cNvPr id="265" name="Google Shape;265;p45"/>
          <p:cNvPicPr preferRelativeResize="0"/>
          <p:nvPr/>
        </p:nvPicPr>
        <p:blipFill>
          <a:blip r:embed="rId4">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46"/>
          <p:cNvSpPr txBox="1"/>
          <p:nvPr/>
        </p:nvSpPr>
        <p:spPr>
          <a:xfrm>
            <a:off x="1007500" y="198844"/>
            <a:ext cx="7194000" cy="64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600">
                <a:solidFill>
                  <a:srgbClr val="005152"/>
                </a:solidFill>
                <a:latin typeface="Garamond"/>
                <a:ea typeface="Garamond"/>
                <a:cs typeface="Garamond"/>
                <a:sym typeface="Garamond"/>
              </a:rPr>
              <a:t>Who does the program Serve?</a:t>
            </a:r>
            <a:endParaRPr sz="3600">
              <a:solidFill>
                <a:srgbClr val="005152"/>
              </a:solidFill>
              <a:latin typeface="Garamond"/>
              <a:ea typeface="Garamond"/>
              <a:cs typeface="Garamond"/>
              <a:sym typeface="Garamond"/>
            </a:endParaRPr>
          </a:p>
        </p:txBody>
      </p:sp>
      <p:sp>
        <p:nvSpPr>
          <p:cNvPr id="272" name="Google Shape;272;p46"/>
          <p:cNvSpPr txBox="1"/>
          <p:nvPr/>
        </p:nvSpPr>
        <p:spPr>
          <a:xfrm>
            <a:off x="1573100" y="1842638"/>
            <a:ext cx="6186300" cy="2426100"/>
          </a:xfrm>
          <a:prstGeom prst="rect">
            <a:avLst/>
          </a:prstGeom>
          <a:gradFill>
            <a:gsLst>
              <a:gs pos="0">
                <a:srgbClr val="FFFFFF"/>
              </a:gs>
              <a:gs pos="100000">
                <a:srgbClr val="B3B3B3"/>
              </a:gs>
            </a:gsLst>
            <a:lin ang="5400012" scaled="0"/>
          </a:gra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400">
                <a:solidFill>
                  <a:srgbClr val="1D2129"/>
                </a:solidFill>
                <a:latin typeface="Garamond"/>
                <a:ea typeface="Garamond"/>
                <a:cs typeface="Garamond"/>
                <a:sym typeface="Garamond"/>
              </a:rPr>
              <a:t>"Intractable epilepsy" means a seizure disorder in which the patient's seizures have been treated by two or more appropriately chosen and maximally titrated antiepileptic drugs that have failed to control the seizures.</a:t>
            </a:r>
            <a:endParaRPr sz="2400">
              <a:solidFill>
                <a:srgbClr val="1D2129"/>
              </a:solidFill>
              <a:latin typeface="Garamond"/>
              <a:ea typeface="Garamond"/>
              <a:cs typeface="Garamond"/>
              <a:sym typeface="Garamond"/>
            </a:endParaRPr>
          </a:p>
          <a:p>
            <a:pPr indent="0" lvl="0" marL="0" rtl="0" algn="l">
              <a:lnSpc>
                <a:spcPct val="115000"/>
              </a:lnSpc>
              <a:spcBef>
                <a:spcPts val="0"/>
              </a:spcBef>
              <a:spcAft>
                <a:spcPts val="0"/>
              </a:spcAft>
              <a:buClr>
                <a:schemeClr val="dk1"/>
              </a:buClr>
              <a:buSzPts val="1100"/>
              <a:buFont typeface="Arial"/>
              <a:buNone/>
            </a:pPr>
            <a:r>
              <a:t/>
            </a:r>
            <a:endParaRPr sz="2400">
              <a:solidFill>
                <a:srgbClr val="1D2129"/>
              </a:solidFill>
              <a:latin typeface="Garamond"/>
              <a:ea typeface="Garamond"/>
              <a:cs typeface="Garamond"/>
              <a:sym typeface="Garamond"/>
            </a:endParaRPr>
          </a:p>
          <a:p>
            <a:pPr indent="0" lvl="0" marL="0" rtl="0" algn="l">
              <a:spcBef>
                <a:spcPts val="0"/>
              </a:spcBef>
              <a:spcAft>
                <a:spcPts val="0"/>
              </a:spcAft>
              <a:buNone/>
            </a:pPr>
            <a:r>
              <a:t/>
            </a:r>
            <a:endParaRPr sz="2400">
              <a:latin typeface="Garamond"/>
              <a:ea typeface="Garamond"/>
              <a:cs typeface="Garamond"/>
              <a:sym typeface="Garamond"/>
            </a:endParaRPr>
          </a:p>
        </p:txBody>
      </p:sp>
      <p:sp>
        <p:nvSpPr>
          <p:cNvPr id="273" name="Google Shape;273;p46"/>
          <p:cNvSpPr txBox="1"/>
          <p:nvPr/>
        </p:nvSpPr>
        <p:spPr>
          <a:xfrm>
            <a:off x="1944275" y="901444"/>
            <a:ext cx="5514600" cy="94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latin typeface="Garamond"/>
                <a:ea typeface="Garamond"/>
                <a:cs typeface="Garamond"/>
                <a:sym typeface="Garamond"/>
              </a:rPr>
              <a:t>Patients diagnosed with Intractable Epilepsy </a:t>
            </a:r>
            <a:endParaRPr sz="3000">
              <a:latin typeface="Garamond"/>
              <a:ea typeface="Garamond"/>
              <a:cs typeface="Garamond"/>
              <a:sym typeface="Garamond"/>
            </a:endParaRPr>
          </a:p>
        </p:txBody>
      </p:sp>
      <p:pic>
        <p:nvPicPr>
          <p:cNvPr id="274" name="Google Shape;274;p46"/>
          <p:cNvPicPr preferRelativeResize="0"/>
          <p:nvPr/>
        </p:nvPicPr>
        <p:blipFill>
          <a:blip r:embed="rId3">
            <a:alphaModFix/>
          </a:blip>
          <a:stretch>
            <a:fillRect/>
          </a:stretch>
        </p:blipFill>
        <p:spPr>
          <a:xfrm>
            <a:off x="7823470" y="4350200"/>
            <a:ext cx="1278351" cy="869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47"/>
          <p:cNvSpPr txBox="1"/>
          <p:nvPr/>
        </p:nvSpPr>
        <p:spPr>
          <a:xfrm>
            <a:off x="3538050" y="-12"/>
            <a:ext cx="2067900" cy="59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5152"/>
                </a:solidFill>
                <a:latin typeface="Garamond"/>
                <a:ea typeface="Garamond"/>
                <a:cs typeface="Garamond"/>
                <a:sym typeface="Garamond"/>
              </a:rPr>
              <a:t>Registry </a:t>
            </a:r>
            <a:endParaRPr sz="3600">
              <a:solidFill>
                <a:srgbClr val="005152"/>
              </a:solidFill>
              <a:latin typeface="Garamond"/>
              <a:ea typeface="Garamond"/>
              <a:cs typeface="Garamond"/>
              <a:sym typeface="Garamond"/>
            </a:endParaRPr>
          </a:p>
        </p:txBody>
      </p:sp>
      <p:sp>
        <p:nvSpPr>
          <p:cNvPr id="281" name="Google Shape;281;p47"/>
          <p:cNvSpPr txBox="1"/>
          <p:nvPr/>
        </p:nvSpPr>
        <p:spPr>
          <a:xfrm>
            <a:off x="212100" y="644176"/>
            <a:ext cx="8678400" cy="215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Garamond"/>
                <a:ea typeface="Garamond"/>
                <a:cs typeface="Garamond"/>
                <a:sym typeface="Garamond"/>
              </a:rPr>
              <a:t>Department of Public Safety established and maintains an online registry that contains:</a:t>
            </a:r>
            <a:endParaRPr sz="2000">
              <a:latin typeface="Garamond"/>
              <a:ea typeface="Garamond"/>
              <a:cs typeface="Garamond"/>
              <a:sym typeface="Garamond"/>
            </a:endParaRPr>
          </a:p>
          <a:p>
            <a:pPr indent="0" lvl="0" marL="0" rtl="0" algn="l">
              <a:spcBef>
                <a:spcPts val="0"/>
              </a:spcBef>
              <a:spcAft>
                <a:spcPts val="0"/>
              </a:spcAft>
              <a:buNone/>
            </a:pPr>
            <a:r>
              <a:t/>
            </a:r>
            <a:endParaRPr sz="1000">
              <a:latin typeface="Garamond"/>
              <a:ea typeface="Garamond"/>
              <a:cs typeface="Garamond"/>
              <a:sym typeface="Garamond"/>
            </a:endParaRPr>
          </a:p>
          <a:p>
            <a:pPr indent="-342900" lvl="0" marL="4572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the name of each physician who registers as the prescriber for a patient</a:t>
            </a:r>
            <a:endParaRPr sz="1800">
              <a:latin typeface="Garamond"/>
              <a:ea typeface="Garamond"/>
              <a:cs typeface="Garamond"/>
              <a:sym typeface="Garamond"/>
            </a:endParaRPr>
          </a:p>
          <a:p>
            <a:pPr indent="-342900" lvl="0" marL="4572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the dosage prescribed and means of administration ordered</a:t>
            </a:r>
            <a:endParaRPr sz="1800">
              <a:latin typeface="Garamond"/>
              <a:ea typeface="Garamond"/>
              <a:cs typeface="Garamond"/>
              <a:sym typeface="Garamond"/>
            </a:endParaRPr>
          </a:p>
          <a:p>
            <a:pPr indent="-342900" lvl="0" marL="4572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the total amount of low-THC cannabis required to fill the patient's prescription</a:t>
            </a:r>
            <a:endParaRPr sz="1800">
              <a:latin typeface="Garamond"/>
              <a:ea typeface="Garamond"/>
              <a:cs typeface="Garamond"/>
              <a:sym typeface="Garamond"/>
            </a:endParaRPr>
          </a:p>
          <a:p>
            <a:pPr indent="-342900" lvl="0" marL="457200" rtl="0" algn="l">
              <a:lnSpc>
                <a:spcPct val="115000"/>
              </a:lnSpc>
              <a:spcBef>
                <a:spcPts val="0"/>
              </a:spcBef>
              <a:spcAft>
                <a:spcPts val="0"/>
              </a:spcAft>
              <a:buSzPts val="1800"/>
              <a:buFont typeface="Garamond"/>
              <a:buChar char="●"/>
            </a:pPr>
            <a:r>
              <a:rPr lang="en" sz="1800">
                <a:latin typeface="Garamond"/>
                <a:ea typeface="Garamond"/>
                <a:cs typeface="Garamond"/>
                <a:sym typeface="Garamond"/>
              </a:rPr>
              <a:t>a record of each amount of low-THC cannabis dispensed by a dispensing organization to a patient</a:t>
            </a:r>
            <a:endParaRPr sz="1800">
              <a:latin typeface="Garamond"/>
              <a:ea typeface="Garamond"/>
              <a:cs typeface="Garamond"/>
              <a:sym typeface="Garamond"/>
            </a:endParaRPr>
          </a:p>
        </p:txBody>
      </p:sp>
      <p:pic>
        <p:nvPicPr>
          <p:cNvPr id="282" name="Google Shape;282;p47"/>
          <p:cNvPicPr preferRelativeResize="0"/>
          <p:nvPr/>
        </p:nvPicPr>
        <p:blipFill>
          <a:blip r:embed="rId3">
            <a:alphaModFix/>
          </a:blip>
          <a:stretch>
            <a:fillRect/>
          </a:stretch>
        </p:blipFill>
        <p:spPr>
          <a:xfrm>
            <a:off x="894090" y="3194681"/>
            <a:ext cx="3533893" cy="1353018"/>
          </a:xfrm>
          <a:prstGeom prst="rect">
            <a:avLst/>
          </a:prstGeom>
          <a:noFill/>
          <a:ln cap="flat" cmpd="sng" w="38100">
            <a:solidFill>
              <a:srgbClr val="000000"/>
            </a:solidFill>
            <a:prstDash val="solid"/>
            <a:round/>
            <a:headEnd len="sm" w="sm" type="none"/>
            <a:tailEnd len="sm" w="sm" type="none"/>
          </a:ln>
          <a:effectLst>
            <a:outerShdw blurRad="57150" rotWithShape="0" algn="bl" dir="3120000" dist="76200">
              <a:srgbClr val="000000">
                <a:alpha val="50000"/>
              </a:srgbClr>
            </a:outerShdw>
          </a:effectLst>
        </p:spPr>
      </p:pic>
      <p:pic>
        <p:nvPicPr>
          <p:cNvPr id="283" name="Google Shape;283;p47"/>
          <p:cNvPicPr preferRelativeResize="0"/>
          <p:nvPr/>
        </p:nvPicPr>
        <p:blipFill>
          <a:blip r:embed="rId4">
            <a:alphaModFix/>
          </a:blip>
          <a:stretch>
            <a:fillRect/>
          </a:stretch>
        </p:blipFill>
        <p:spPr>
          <a:xfrm>
            <a:off x="3969850" y="3678584"/>
            <a:ext cx="3428998" cy="1353018"/>
          </a:xfrm>
          <a:prstGeom prst="rect">
            <a:avLst/>
          </a:prstGeom>
          <a:noFill/>
          <a:ln cap="flat" cmpd="sng" w="38100">
            <a:solidFill>
              <a:srgbClr val="000000"/>
            </a:solidFill>
            <a:prstDash val="solid"/>
            <a:round/>
            <a:headEnd len="sm" w="sm" type="none"/>
            <a:tailEnd len="sm" w="sm" type="none"/>
          </a:ln>
          <a:effectLst>
            <a:outerShdw blurRad="57150" rotWithShape="0" algn="bl" dir="2640000" dist="85725">
              <a:srgbClr val="000000">
                <a:alpha val="50000"/>
              </a:srgbClr>
            </a:outerShdw>
          </a:effectLst>
        </p:spPr>
      </p:pic>
      <p:pic>
        <p:nvPicPr>
          <p:cNvPr id="284" name="Google Shape;284;p47"/>
          <p:cNvPicPr preferRelativeResize="0"/>
          <p:nvPr/>
        </p:nvPicPr>
        <p:blipFill>
          <a:blip r:embed="rId5">
            <a:alphaModFix/>
          </a:blip>
          <a:stretch>
            <a:fillRect/>
          </a:stretch>
        </p:blipFill>
        <p:spPr>
          <a:xfrm>
            <a:off x="7823470" y="4350200"/>
            <a:ext cx="1278351" cy="869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